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30"/>
  </p:notesMasterIdLst>
  <p:sldIdLst>
    <p:sldId id="256" r:id="rId2"/>
    <p:sldId id="510" r:id="rId3"/>
    <p:sldId id="578" r:id="rId4"/>
    <p:sldId id="579" r:id="rId5"/>
    <p:sldId id="581" r:id="rId6"/>
    <p:sldId id="580" r:id="rId7"/>
    <p:sldId id="582" r:id="rId8"/>
    <p:sldId id="583" r:id="rId9"/>
    <p:sldId id="584" r:id="rId10"/>
    <p:sldId id="569" r:id="rId11"/>
    <p:sldId id="585" r:id="rId12"/>
    <p:sldId id="594" r:id="rId13"/>
    <p:sldId id="586" r:id="rId14"/>
    <p:sldId id="587" r:id="rId15"/>
    <p:sldId id="595" r:id="rId16"/>
    <p:sldId id="596" r:id="rId17"/>
    <p:sldId id="593" r:id="rId18"/>
    <p:sldId id="588" r:id="rId19"/>
    <p:sldId id="589" r:id="rId20"/>
    <p:sldId id="590" r:id="rId21"/>
    <p:sldId id="591" r:id="rId22"/>
    <p:sldId id="597" r:id="rId23"/>
    <p:sldId id="533" r:id="rId24"/>
    <p:sldId id="544" r:id="rId25"/>
    <p:sldId id="555" r:id="rId26"/>
    <p:sldId id="526" r:id="rId27"/>
    <p:sldId id="592" r:id="rId28"/>
    <p:sldId id="528" r:id="rId29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1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07F"/>
    <a:srgbClr val="D4A69A"/>
    <a:srgbClr val="904633"/>
    <a:srgbClr val="E1FDF5"/>
    <a:srgbClr val="FFF0E1"/>
    <a:srgbClr val="E1FDE5"/>
    <a:srgbClr val="F1FDE1"/>
    <a:srgbClr val="E2DCCF"/>
    <a:srgbClr val="953735"/>
    <a:srgbClr val="A3F0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0" autoAdjust="0"/>
    <p:restoredTop sz="89437" autoAdjust="0"/>
  </p:normalViewPr>
  <p:slideViewPr>
    <p:cSldViewPr>
      <p:cViewPr varScale="1">
        <p:scale>
          <a:sx n="132" d="100"/>
          <a:sy n="132" d="100"/>
        </p:scale>
        <p:origin x="1304" y="160"/>
      </p:cViewPr>
      <p:guideLst>
        <p:guide orient="horz" pos="1800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93253-51AE-4C40-AB6B-AA3A7DF4D210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29AB-B77D-48AE-AA10-D1BD2B4D0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0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an HLL </a:t>
            </a:r>
            <a:r>
              <a:rPr lang="en-US" b="1" dirty="0"/>
              <a:t>for </a:t>
            </a:r>
            <a:r>
              <a:rPr lang="en-US" dirty="0"/>
              <a:t>loop can loop </a:t>
            </a:r>
            <a:r>
              <a:rPr lang="en-US" i="1" dirty="0"/>
              <a:t>0</a:t>
            </a:r>
            <a:r>
              <a:rPr lang="en-US" i="0" dirty="0"/>
              <a:t> times…</a:t>
            </a:r>
          </a:p>
          <a:p>
            <a:r>
              <a:rPr lang="en-US" i="0" dirty="0"/>
              <a:t>	- but writing the </a:t>
            </a:r>
            <a:r>
              <a:rPr lang="en-US" i="0" dirty="0" err="1"/>
              <a:t>asm</a:t>
            </a:r>
            <a:r>
              <a:rPr lang="en-US" i="0" dirty="0"/>
              <a:t> like this will always run at least </a:t>
            </a:r>
            <a:r>
              <a:rPr lang="en-US" i="1" dirty="0"/>
              <a:t>1</a:t>
            </a:r>
            <a:r>
              <a:rPr lang="en-US" i="0" dirty="0"/>
              <a:t> time</a:t>
            </a:r>
          </a:p>
          <a:p>
            <a:r>
              <a:rPr lang="en-US" i="0" dirty="0"/>
              <a:t>	- it's like a do-while loop, with a counter. a do-for???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456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070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(parentheses) or [square brackets] are used in </a:t>
            </a:r>
            <a:r>
              <a:rPr lang="en-US" i="1" dirty="0"/>
              <a:t>many</a:t>
            </a:r>
            <a:r>
              <a:rPr lang="en-US" i="0" dirty="0"/>
              <a:t> </a:t>
            </a:r>
            <a:r>
              <a:rPr lang="en-US" i="0" dirty="0" err="1"/>
              <a:t>asm</a:t>
            </a:r>
            <a:r>
              <a:rPr lang="en-US" i="0" dirty="0"/>
              <a:t> languages to indicate memory access</a:t>
            </a:r>
            <a:endParaRPr lang="en-US" dirty="0"/>
          </a:p>
          <a:p>
            <a:r>
              <a:rPr lang="en-US" dirty="0"/>
              <a:t>- "</a:t>
            </a:r>
            <a:r>
              <a:rPr lang="en-US" dirty="0" err="1"/>
              <a:t>lw</a:t>
            </a:r>
            <a:r>
              <a:rPr lang="en-US" dirty="0"/>
              <a:t> t2, (t1)" does not copy from t1 into t2; if you want that, it's "move t2, t1"</a:t>
            </a:r>
          </a:p>
          <a:p>
            <a:r>
              <a:rPr lang="en-US" dirty="0"/>
              <a:t>- "</a:t>
            </a:r>
            <a:r>
              <a:rPr lang="en-US" dirty="0" err="1"/>
              <a:t>sw</a:t>
            </a:r>
            <a:r>
              <a:rPr lang="en-US" dirty="0"/>
              <a:t> t2, (t1)" does not copy from t2 into t1; if you want that, it's "move t1, t2"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853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378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memory is an array of bytes, and addresses are the indexes into that array.</a:t>
            </a:r>
          </a:p>
          <a:p>
            <a:pPr marL="171450" indent="-171450">
              <a:buFontTx/>
              <a:buChar char="-"/>
            </a:pPr>
            <a:r>
              <a:rPr lang="en-US" dirty="0"/>
              <a:t>so loads and stores are literally just indexing items out of/into the array.</a:t>
            </a:r>
          </a:p>
          <a:p>
            <a:pPr marL="171450" indent="-171450">
              <a:buFontTx/>
              <a:buChar char="-"/>
            </a:pPr>
            <a:r>
              <a:rPr lang="en-US" dirty="0"/>
              <a:t>what’s frustrating about “</a:t>
            </a:r>
            <a:r>
              <a:rPr lang="en-US" dirty="0" err="1"/>
              <a:t>arr</a:t>
            </a:r>
            <a:r>
              <a:rPr lang="en-US" dirty="0"/>
              <a:t>(t1)” is that it looks like either a function call or a multiplication, and it’s </a:t>
            </a:r>
            <a:r>
              <a:rPr lang="en-US" i="1" dirty="0"/>
              <a:t>neither</a:t>
            </a:r>
            <a:r>
              <a:rPr lang="en-US" i="0" dirty="0"/>
              <a:t> of those things. it’s an addition!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679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do not try this yourself. I am not liable if you hurt yourself by walking into a fucking wall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805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gee, do you think you should memorize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19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since we’re using 32-bit MIPS, there is no equivalent to Java’s “long” type. But there is in 64-bit MIPS.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218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435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08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739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you'll notice I've only shown memory </a:t>
            </a:r>
            <a:r>
              <a:rPr lang="en-US" i="1" dirty="0"/>
              <a:t>horizontally </a:t>
            </a:r>
            <a:r>
              <a:rPr lang="en-US" i="0" dirty="0"/>
              <a:t>until this point… that was a very deliberate decision</a:t>
            </a:r>
            <a:endParaRPr lang="en-US" dirty="0"/>
          </a:p>
          <a:p>
            <a:r>
              <a:rPr lang="en-US" dirty="0"/>
              <a:t>- you might think of addresses increasing upward</a:t>
            </a:r>
            <a:r>
              <a:rPr lang="en-US" baseline="0" dirty="0"/>
              <a:t> because 0 is a "low" address, and 4.1 billion is a "high" address</a:t>
            </a:r>
          </a:p>
          <a:p>
            <a:r>
              <a:rPr lang="en-US" baseline="0" dirty="0"/>
              <a:t>- you will see both kinds of memory diagrams</a:t>
            </a:r>
            <a:r>
              <a:rPr lang="mr-IN" baseline="0" dirty="0"/>
              <a:t>…</a:t>
            </a:r>
            <a:r>
              <a:rPr lang="en-US" baseline="0" dirty="0"/>
              <a:t> be mindful of the labels!</a:t>
            </a:r>
          </a:p>
          <a:p>
            <a:pPr marL="0" marR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</a:t>
            </a:r>
            <a:r>
              <a:rPr lang="en-US" dirty="0" err="1"/>
              <a:t>beefcode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461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they are named because the </a:t>
            </a:r>
            <a:r>
              <a:rPr lang="en-US" b="1" dirty="0"/>
              <a:t>first byte </a:t>
            </a:r>
            <a:r>
              <a:rPr lang="en-US" dirty="0"/>
              <a:t>becomes the "little end" (least-significant part of the word) or "big end" (most-significant part), respectively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836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- if you're designing memory hardware, little-endian has a slight advantage.</a:t>
            </a:r>
          </a:p>
          <a:p>
            <a:r>
              <a:rPr lang="en-US" baseline="0" dirty="0"/>
              <a:t>- big-endian usually feels nicer to our brains, but our brains are weird, so that's maybe not the biggest endorsement for it.</a:t>
            </a:r>
          </a:p>
          <a:p>
            <a:r>
              <a:rPr lang="en-US" baseline="0" dirty="0"/>
              <a:t>- if you are designing bit-serial protocols (sending one </a:t>
            </a:r>
            <a:r>
              <a:rPr lang="en-US" i="1" baseline="0" dirty="0"/>
              <a:t>bit</a:t>
            </a:r>
            <a:r>
              <a:rPr lang="en-US" i="0" baseline="0" dirty="0"/>
              <a:t> at a time)</a:t>
            </a:r>
            <a:r>
              <a:rPr lang="en-US" baseline="0" dirty="0"/>
              <a:t>, then there is also </a:t>
            </a:r>
            <a:r>
              <a:rPr lang="en-US" i="1" baseline="0" dirty="0"/>
              <a:t>bit endianness</a:t>
            </a:r>
            <a:r>
              <a:rPr lang="en-US" i="0" baseline="0" dirty="0"/>
              <a:t> but that's a separate level of abstraction.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66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what's the difference between a variable and an array of length 1?</a:t>
            </a:r>
          </a:p>
          <a:p>
            <a:r>
              <a:rPr lang="en-US" dirty="0"/>
              <a:t>	- </a:t>
            </a:r>
            <a:r>
              <a:rPr lang="en-US" i="1" dirty="0"/>
              <a:t>is </a:t>
            </a:r>
            <a:r>
              <a:rPr lang="en-US" dirty="0"/>
              <a:t>there a difference? ;)</a:t>
            </a:r>
          </a:p>
          <a:p>
            <a:r>
              <a:rPr lang="en-US" dirty="0"/>
              <a:t>	- from the language's perspective, yes, they're different types. from the computer's, not really…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84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74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if you already see where this is going, good</a:t>
            </a:r>
          </a:p>
          <a:p>
            <a:r>
              <a:rPr lang="en-US" dirty="0"/>
              <a:t>	- if you think "nah it can't be that easy"... yes, it </a:t>
            </a:r>
            <a:r>
              <a:rPr lang="en-US" i="1" dirty="0"/>
              <a:t>can</a:t>
            </a:r>
            <a:r>
              <a:rPr lang="en-US" i="0" dirty="0"/>
              <a:t> be that easy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83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"la" is basically a special form of "li" which uses labels instead of numbers. addresses of </a:t>
            </a:r>
            <a:r>
              <a:rPr lang="en-US" dirty="0" err="1"/>
              <a:t>globals</a:t>
            </a:r>
            <a:r>
              <a:rPr lang="en-US" dirty="0"/>
              <a:t> are constants, too.</a:t>
            </a:r>
          </a:p>
          <a:p>
            <a:r>
              <a:rPr lang="en-US" dirty="0"/>
              <a:t>- remember how every variable has a value and an address? </a:t>
            </a:r>
            <a:r>
              <a:rPr lang="en-US" dirty="0" err="1"/>
              <a:t>lw</a:t>
            </a:r>
            <a:r>
              <a:rPr lang="en-US" dirty="0"/>
              <a:t> gets its value, and la gets its address.</a:t>
            </a:r>
          </a:p>
          <a:p>
            <a:r>
              <a:rPr lang="en-US" dirty="0"/>
              <a:t>- c is 2 </a:t>
            </a:r>
            <a:r>
              <a:rPr lang="en-US" i="1" dirty="0"/>
              <a:t>words</a:t>
            </a:r>
            <a:r>
              <a:rPr lang="en-US" i="0" dirty="0"/>
              <a:t> away</a:t>
            </a:r>
            <a:r>
              <a:rPr lang="en-US" dirty="0"/>
              <a:t> from a, or 8 </a:t>
            </a:r>
            <a:r>
              <a:rPr lang="en-US" i="1" dirty="0"/>
              <a:t>bytes</a:t>
            </a:r>
            <a:r>
              <a:rPr lang="en-US" i="0" dirty="0"/>
              <a:t> away from a; so you add 8 to get </a:t>
            </a:r>
            <a:r>
              <a:rPr lang="en-US" b="1" i="0" dirty="0"/>
              <a:t>0x10010008</a:t>
            </a:r>
            <a:r>
              <a:rPr lang="en-US" i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72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and this is WHY array indexes start at 0 instead of 1: because they measure the </a:t>
            </a:r>
            <a:r>
              <a:rPr lang="en-US" i="1" dirty="0"/>
              <a:t>distance from the beginning of the array!</a:t>
            </a:r>
          </a:p>
          <a:p>
            <a:r>
              <a:rPr lang="en-US" i="1" dirty="0"/>
              <a:t>- </a:t>
            </a:r>
            <a:r>
              <a:rPr lang="en-US" i="0" dirty="0"/>
              <a:t>arrays are also </a:t>
            </a:r>
            <a:r>
              <a:rPr lang="en-US" i="1" dirty="0"/>
              <a:t>typically</a:t>
            </a:r>
            <a:r>
              <a:rPr lang="en-US" i="0" dirty="0"/>
              <a:t> contiguous in memory – each slot is immediately after the previous one, but…</a:t>
            </a:r>
          </a:p>
          <a:p>
            <a:r>
              <a:rPr lang="en-US" i="0" dirty="0"/>
              <a:t>	- it's possible to have "interleaved" arrays: two arrays whose elements alternate with one another</a:t>
            </a:r>
          </a:p>
          <a:p>
            <a:r>
              <a:rPr lang="en-US" i="0" dirty="0"/>
              <a:t>	- but that's pretty unusual and specialized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63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addition is </a:t>
            </a:r>
            <a:r>
              <a:rPr lang="en-US" i="1" dirty="0"/>
              <a:t>really</a:t>
            </a:r>
            <a:r>
              <a:rPr lang="en-US" dirty="0"/>
              <a:t> linear time (O(b)) in the number of bits, but for small numbers (b &lt;= word size), it's basically constant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97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20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77645"/>
            <a:ext cx="7772400" cy="146050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 (no ani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600700"/>
            <a:ext cx="9144000" cy="114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95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95301"/>
            <a:ext cx="8991600" cy="4801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296960"/>
            <a:ext cx="12192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296960"/>
            <a:ext cx="685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7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/>
  <p:hf hdr="0" dt="0"/>
  <p:txStyles>
    <p:titleStyle>
      <a:lvl1pPr algn="l" defTabSz="82296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GulimChe" pitchFamily="49" charset="-127"/>
          <a:cs typeface="MoolBoran" pitchFamily="34" charset="0"/>
        </a:defRPr>
      </a:lvl1pPr>
    </p:titleStyle>
    <p:bodyStyle>
      <a:lvl1pPr marL="204312" indent="-204312" algn="l" defTabSz="822960" rtl="0" eaLnBrk="1" latinLnBrk="0" hangingPunct="1">
        <a:spcBef>
          <a:spcPts val="0"/>
        </a:spcBef>
        <a:buSzPct val="15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5767" indent="-207170" algn="l" defTabSz="822960" rtl="0" eaLnBrk="1" latinLnBrk="0" hangingPunct="1">
        <a:spcBef>
          <a:spcPts val="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078" indent="-205740" algn="l" defTabSz="822960" rtl="0" eaLnBrk="1" latinLnBrk="0" hangingPunct="1">
        <a:spcBef>
          <a:spcPts val="0"/>
        </a:spcBef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21532" indent="-205740" algn="l" defTabSz="822960" rtl="0" eaLnBrk="1" latinLnBrk="0" hangingPunct="1">
        <a:spcBef>
          <a:spcPts val="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205740" algn="l" defTabSz="822960" rtl="0" eaLnBrk="1" latinLnBrk="0" hangingPunct="1">
        <a:spcBef>
          <a:spcPts val="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8077200" cy="1225021"/>
          </a:xfrm>
        </p:spPr>
        <p:txBody>
          <a:bodyPr/>
          <a:lstStyle/>
          <a:p>
            <a:r>
              <a:rPr lang="en-US">
                <a:latin typeface="+mj-lt"/>
              </a:rPr>
              <a:t>Arrays</a:t>
            </a:r>
            <a:endParaRPr lang="en-US" sz="2400" b="1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CS </a:t>
            </a:r>
            <a:r>
              <a:rPr lang="en-US" dirty="0"/>
              <a:t>0447</a:t>
            </a:r>
          </a:p>
          <a:p>
            <a:r>
              <a:rPr lang="en-US" dirty="0"/>
              <a:t>Jarrett Billingsley</a:t>
            </a:r>
          </a:p>
        </p:txBody>
      </p:sp>
    </p:spTree>
    <p:extLst>
      <p:ext uri="{BB962C8B-B14F-4D97-AF65-F5344CB8AC3E}">
        <p14:creationId xmlns:p14="http://schemas.microsoft.com/office/powerpoint/2010/main" val="36120865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Arrays in MIPS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534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76F1-D992-264E-854C-0BF2C3B00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an array</a:t>
            </a:r>
            <a:r>
              <a:rPr lang="en-US" sz="2000" dirty="0"/>
              <a:t> (animated)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50BE2-80A8-FA4F-8FF5-8B225F308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95301"/>
          </a:xfrm>
        </p:spPr>
        <p:txBody>
          <a:bodyPr/>
          <a:lstStyle/>
          <a:p>
            <a:r>
              <a:rPr lang="en-US" dirty="0"/>
              <a:t>making an array is just like making variables, except…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0BF16-BB17-8341-B4DB-B7547823E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CD2738-CC58-2E4B-99AE-3662D574E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8240E8-1233-5D40-9CC3-7698D2EFE9C2}"/>
              </a:ext>
            </a:extLst>
          </p:cNvPr>
          <p:cNvSpPr/>
          <p:nvPr/>
        </p:nvSpPr>
        <p:spPr>
          <a:xfrm>
            <a:off x="990600" y="1183707"/>
            <a:ext cx="1981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data</a:t>
            </a: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a: .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word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7627EC-F0A9-314A-A8AC-7F3FD3A1BF84}"/>
              </a:ext>
            </a:extLst>
          </p:cNvPr>
          <p:cNvSpPr/>
          <p:nvPr/>
        </p:nvSpPr>
        <p:spPr>
          <a:xfrm>
            <a:off x="990600" y="1922371"/>
            <a:ext cx="68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b:</a:t>
            </a: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c: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d: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e: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947F9F-838A-5B4B-A4DA-27169A8DAE4C}"/>
              </a:ext>
            </a:extLst>
          </p:cNvPr>
          <p:cNvSpPr/>
          <p:nvPr/>
        </p:nvSpPr>
        <p:spPr>
          <a:xfrm>
            <a:off x="1495124" y="1922371"/>
            <a:ext cx="106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word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word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word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word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8B015F-2469-8E42-ABAE-CC0B02A72CE8}"/>
              </a:ext>
            </a:extLst>
          </p:cNvPr>
          <p:cNvSpPr/>
          <p:nvPr/>
        </p:nvSpPr>
        <p:spPr>
          <a:xfrm>
            <a:off x="2478350" y="-143930"/>
            <a:ext cx="381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400" b="1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400" b="1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600" b="1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400" b="1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7CE8D84-9939-9D44-B995-1814092FD1FE}"/>
              </a:ext>
            </a:extLst>
          </p:cNvPr>
          <p:cNvSpPr/>
          <p:nvPr/>
        </p:nvSpPr>
        <p:spPr>
          <a:xfrm>
            <a:off x="2998839" y="1979211"/>
            <a:ext cx="42389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you only label the first value.</a:t>
            </a:r>
            <a:endParaRPr lang="en-US" sz="2200" baseline="30000" dirty="0">
              <a:solidFill>
                <a:srgbClr val="FF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77D0031-0C6A-7041-98E4-E3917EE03567}"/>
              </a:ext>
            </a:extLst>
          </p:cNvPr>
          <p:cNvSpPr/>
          <p:nvPr/>
        </p:nvSpPr>
        <p:spPr>
          <a:xfrm>
            <a:off x="3512575" y="2445095"/>
            <a:ext cx="42389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you only need </a:t>
            </a:r>
            <a:r>
              <a:rPr lang="en-US" sz="2200" b="1" dirty="0"/>
              <a:t>.word</a:t>
            </a:r>
            <a:r>
              <a:rPr lang="en-US" sz="2200" dirty="0"/>
              <a:t> once.</a:t>
            </a:r>
            <a:endParaRPr lang="en-US" sz="2200" baseline="30000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0B6EDD1-A29C-344F-B3D5-95690A0BF04B}"/>
              </a:ext>
            </a:extLst>
          </p:cNvPr>
          <p:cNvSpPr/>
          <p:nvPr/>
        </p:nvSpPr>
        <p:spPr>
          <a:xfrm>
            <a:off x="4076092" y="2910979"/>
            <a:ext cx="42389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and you can put all the values on one line, if you want.</a:t>
            </a:r>
            <a:endParaRPr lang="en-US" sz="2200" baseline="30000" dirty="0">
              <a:solidFill>
                <a:srgbClr val="FF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994509-3662-984F-BBEC-1F66EF585476}"/>
              </a:ext>
            </a:extLst>
          </p:cNvPr>
          <p:cNvSpPr/>
          <p:nvPr/>
        </p:nvSpPr>
        <p:spPr>
          <a:xfrm>
            <a:off x="4670323" y="3765092"/>
            <a:ext cx="42389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…no, not like that</a:t>
            </a:r>
            <a:endParaRPr lang="en-US" sz="1400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1696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40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8" grpId="0"/>
      <p:bldP spid="8" grpId="1"/>
      <p:bldP spid="10" grpId="0"/>
      <p:bldP spid="10" grpId="1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7DD8D-16B8-B24D-A9F2-D9312B2EE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Intermission: </a:t>
            </a:r>
            <a:r>
              <a:rPr lang="en-US" i="1" dirty="0"/>
              <a:t>for</a:t>
            </a:r>
            <a:r>
              <a:rPr lang="en-US" dirty="0"/>
              <a:t>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E7A3C-2EA8-A940-8A46-DDD1ABFC1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95301"/>
          </a:xfrm>
        </p:spPr>
        <p:txBody>
          <a:bodyPr/>
          <a:lstStyle/>
          <a:p>
            <a:r>
              <a:rPr lang="en-US" b="1" dirty="0"/>
              <a:t>for</a:t>
            </a:r>
            <a:r>
              <a:rPr lang="en-US" dirty="0"/>
              <a:t> loops are like </a:t>
            </a:r>
            <a:r>
              <a:rPr lang="en-US" b="1" dirty="0"/>
              <a:t>while</a:t>
            </a:r>
            <a:r>
              <a:rPr lang="en-US" dirty="0"/>
              <a:t> loops with a </a:t>
            </a:r>
            <a:r>
              <a:rPr lang="en-US" b="1" dirty="0"/>
              <a:t>loop counter variable.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669E52-D638-0D4E-A4E1-D8131AF33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C20CD3-D1E7-FD4E-95C9-8B4F99E82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EE313B5-3379-834D-9B70-9682EB6CD2B2}"/>
              </a:ext>
            </a:extLst>
          </p:cNvPr>
          <p:cNvGrpSpPr/>
          <p:nvPr/>
        </p:nvGrpSpPr>
        <p:grpSpPr>
          <a:xfrm>
            <a:off x="457200" y="1104901"/>
            <a:ext cx="3226241" cy="2246769"/>
            <a:chOff x="1905000" y="1257299"/>
            <a:chExt cx="3226241" cy="224676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90F9C4B-57DA-D940-AB39-2AB87DBBE270}"/>
                </a:ext>
              </a:extLst>
            </p:cNvPr>
            <p:cNvSpPr txBox="1"/>
            <p:nvPr/>
          </p:nvSpPr>
          <p:spPr>
            <a:xfrm>
              <a:off x="1905000" y="1257299"/>
              <a:ext cx="2550698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for</a:t>
              </a:r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(t0 = </a:t>
              </a:r>
              <a:r>
                <a:rPr lang="en-US" sz="2800" b="1" dirty="0">
                  <a:solidFill>
                    <a:schemeClr val="accent3">
                      <a:lumMod val="7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0</a:t>
              </a:r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;</a:t>
              </a:r>
            </a:p>
            <a:p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    t0 &lt; </a:t>
              </a:r>
              <a:r>
                <a:rPr lang="en-US" sz="2800" b="1" dirty="0">
                  <a:solidFill>
                    <a:schemeClr val="accent3">
                      <a:lumMod val="7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10</a:t>
              </a:r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;</a:t>
              </a:r>
            </a:p>
            <a:p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    t0++) {</a:t>
              </a:r>
            </a:p>
            <a:p>
              <a:endParaRPr lang="en-US" sz="2800" b="1" dirty="0"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1EB8512-B11C-4240-8340-F2B0047429C4}"/>
                </a:ext>
              </a:extLst>
            </p:cNvPr>
            <p:cNvSpPr/>
            <p:nvPr/>
          </p:nvSpPr>
          <p:spPr>
            <a:xfrm>
              <a:off x="2806811" y="2625423"/>
              <a:ext cx="2324430" cy="46354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body</a:t>
              </a:r>
            </a:p>
          </p:txBody>
        </p:sp>
      </p:grpSp>
      <p:sp>
        <p:nvSpPr>
          <p:cNvPr id="10" name="Right Arrow 9">
            <a:extLst>
              <a:ext uri="{FF2B5EF4-FFF2-40B4-BE49-F238E27FC236}">
                <a16:creationId xmlns:a16="http://schemas.microsoft.com/office/drawing/2014/main" id="{B5E874AB-1910-EF4D-A50E-7B0F78A36CC2}"/>
              </a:ext>
            </a:extLst>
          </p:cNvPr>
          <p:cNvSpPr/>
          <p:nvPr/>
        </p:nvSpPr>
        <p:spPr>
          <a:xfrm>
            <a:off x="3962400" y="2314230"/>
            <a:ext cx="685800" cy="54327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60F4AB0-EC58-B24E-95F7-1969C368A0A8}"/>
              </a:ext>
            </a:extLst>
          </p:cNvPr>
          <p:cNvGrpSpPr/>
          <p:nvPr/>
        </p:nvGrpSpPr>
        <p:grpSpPr>
          <a:xfrm>
            <a:off x="4769254" y="1104900"/>
            <a:ext cx="3536546" cy="2246769"/>
            <a:chOff x="4544486" y="1104900"/>
            <a:chExt cx="3536546" cy="224676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2598AD3-DF83-864B-ADAA-16D67B91D640}"/>
                </a:ext>
              </a:extLst>
            </p:cNvPr>
            <p:cNvSpPr txBox="1"/>
            <p:nvPr/>
          </p:nvSpPr>
          <p:spPr>
            <a:xfrm>
              <a:off x="4544486" y="1104900"/>
              <a:ext cx="3536546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sz="28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li</a:t>
              </a:r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  t0, </a:t>
              </a:r>
              <a:r>
                <a:rPr lang="en-US" sz="2800" b="1" dirty="0">
                  <a:solidFill>
                    <a:schemeClr val="accent3">
                      <a:lumMod val="7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0</a:t>
              </a:r>
            </a:p>
            <a:p>
              <a:pPr lvl="0"/>
              <a:r>
                <a:rPr lang="en-US" sz="2800" i="1" dirty="0">
                  <a:latin typeface="Consolas" charset="0"/>
                  <a:ea typeface="Consolas" charset="0"/>
                  <a:cs typeface="Consolas" charset="0"/>
                </a:rPr>
                <a:t>_loop:</a:t>
              </a:r>
            </a:p>
            <a:p>
              <a:pPr lvl="0"/>
              <a:r>
                <a:rPr lang="en-US" sz="28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	</a:t>
              </a:r>
              <a:endPara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sz="28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add</a:t>
              </a:r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 t0, t0, </a:t>
              </a:r>
              <a:r>
                <a:rPr lang="en-US" sz="2800" b="1" dirty="0">
                  <a:solidFill>
                    <a:schemeClr val="accent3">
                      <a:lumMod val="7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1</a:t>
              </a:r>
            </a:p>
            <a:p>
              <a:r>
                <a:rPr lang="en-US" sz="2800" b="1" dirty="0" err="1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blt</a:t>
              </a:r>
              <a:r>
                <a:rPr lang="en-US" sz="28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sz="2800" b="1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t0, </a:t>
              </a:r>
              <a:r>
                <a:rPr lang="en-US" sz="2800" b="1" dirty="0">
                  <a:solidFill>
                    <a:schemeClr val="accent3">
                      <a:lumMod val="7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10</a:t>
              </a:r>
              <a:r>
                <a:rPr lang="en-US" sz="2800" b="1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, _loop</a:t>
              </a:r>
              <a:endParaRPr lang="en-US" sz="2800" i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5BB6A7B-0697-D245-924A-2BDDE011509F}"/>
                </a:ext>
              </a:extLst>
            </p:cNvPr>
            <p:cNvSpPr/>
            <p:nvPr/>
          </p:nvSpPr>
          <p:spPr>
            <a:xfrm>
              <a:off x="5363907" y="2009479"/>
              <a:ext cx="2324430" cy="46354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body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AB3983D9-9BBF-6A4E-927B-B3DFD2E825AE}"/>
              </a:ext>
            </a:extLst>
          </p:cNvPr>
          <p:cNvSpPr/>
          <p:nvPr/>
        </p:nvSpPr>
        <p:spPr>
          <a:xfrm>
            <a:off x="4544486" y="3377604"/>
            <a:ext cx="40779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for </a:t>
            </a:r>
            <a:r>
              <a:rPr lang="en-US" sz="2200" i="1" dirty="0"/>
              <a:t>for</a:t>
            </a:r>
            <a:r>
              <a:rPr lang="en-US" sz="2200" dirty="0"/>
              <a:t>-loops that always run </a:t>
            </a:r>
            <a:r>
              <a:rPr lang="en-US" sz="2200" b="1" dirty="0"/>
              <a:t>one or more times, </a:t>
            </a:r>
            <a:r>
              <a:rPr lang="en-US" sz="2200" b="1" i="1" dirty="0"/>
              <a:t>which is almost all of them, </a:t>
            </a:r>
            <a:r>
              <a:rPr lang="en-US" sz="2200" dirty="0"/>
              <a:t>this way of writing them works fine!</a:t>
            </a:r>
            <a:endParaRPr lang="en-US" sz="2200" baseline="30000" dirty="0">
              <a:solidFill>
                <a:srgbClr val="FF00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976427-B8A1-D749-AEE0-B18DE05F62CF}"/>
              </a:ext>
            </a:extLst>
          </p:cNvPr>
          <p:cNvSpPr/>
          <p:nvPr/>
        </p:nvSpPr>
        <p:spPr>
          <a:xfrm>
            <a:off x="4544486" y="4864320"/>
            <a:ext cx="40779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but you could get into trouble if 0 iterations is possible…</a:t>
            </a:r>
            <a:endParaRPr lang="en-US" sz="1600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814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E6FBB-2B17-7B48-A979-816C4DF3C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address calculation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BF582-A09F-2F44-B927-EA27B036C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know the formula (</a:t>
            </a:r>
            <a:r>
              <a:rPr lang="en-US" b="1" dirty="0"/>
              <a:t>A + </a:t>
            </a:r>
            <a:r>
              <a:rPr lang="en-US" b="1" dirty="0" err="1"/>
              <a:t>S⋅i</a:t>
            </a:r>
            <a:r>
              <a:rPr lang="en-US" dirty="0"/>
              <a:t>)</a:t>
            </a:r>
          </a:p>
          <a:p>
            <a:r>
              <a:rPr lang="en-US" dirty="0"/>
              <a:t>you know the </a:t>
            </a:r>
            <a:r>
              <a:rPr lang="en-US" b="1" dirty="0"/>
              <a:t>S</a:t>
            </a:r>
            <a:r>
              <a:rPr lang="en-US" dirty="0"/>
              <a:t>ize of the items (S = 4 bytes)</a:t>
            </a:r>
          </a:p>
          <a:p>
            <a:r>
              <a:rPr lang="en-US" dirty="0"/>
              <a:t>you know how to get the </a:t>
            </a:r>
            <a:r>
              <a:rPr lang="en-US" b="1" dirty="0"/>
              <a:t>base address A </a:t>
            </a:r>
            <a:r>
              <a:rPr lang="en-US" dirty="0"/>
              <a:t>(with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</a:t>
            </a:r>
            <a:r>
              <a:rPr lang="en-US" dirty="0"/>
              <a:t>)</a:t>
            </a:r>
          </a:p>
          <a:p>
            <a:r>
              <a:rPr lang="en-US" dirty="0"/>
              <a:t>let's do this: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print(a[i]) </a:t>
            </a:r>
            <a:r>
              <a:rPr lang="en-US" dirty="0">
                <a:solidFill>
                  <a:srgbClr val="FF0000"/>
                </a:solidFill>
              </a:rPr>
              <a:t>(where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is in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t0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US" sz="2400" i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 t1, a      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t1 = A  (A = a's </a:t>
            </a:r>
            <a:r>
              <a:rPr lang="en-US" sz="2800" i="1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addr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8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t2, t0, 4  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t2 = Si (S = 4, i = t0)</a:t>
            </a:r>
          </a:p>
          <a:p>
            <a:pPr marL="0" indent="0">
              <a:buNone/>
            </a:pP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t1, t1, t2 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t1 = A + Si</a:t>
            </a:r>
          </a:p>
          <a:p>
            <a:pPr marL="0" indent="0">
              <a:buNone/>
            </a:pP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8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 a0, ____</a:t>
            </a:r>
            <a:endParaRPr lang="en-US" sz="2800" i="1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/>
              <a:t>wait</a:t>
            </a:r>
          </a:p>
          <a:p>
            <a:r>
              <a:rPr lang="en-US" dirty="0"/>
              <a:t>wait how…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7B351-4197-9245-A7B6-D7DE25BDF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AD1D79-3840-2B41-9A8A-D4E1F0D7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4228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3F672-966B-4E4B-BA1F-9B1ECDDB0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Loads and stores to calculated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945E7-7162-B64E-9F86-B24E330C6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load from an </a:t>
            </a:r>
            <a:r>
              <a:rPr lang="en-US" b="1" dirty="0"/>
              <a:t>address in a register,</a:t>
            </a:r>
            <a:r>
              <a:rPr lang="en-US" dirty="0"/>
              <a:t> use this form of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a0, (t1) 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load from </a:t>
            </a:r>
            <a:r>
              <a:rPr lang="en-US" sz="2400" b="1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address held in t1</a:t>
            </a:r>
          </a:p>
          <a:p>
            <a:pPr marL="0" lv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v0,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  <a:p>
            <a:pPr marL="0" lv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print a[i]!</a:t>
            </a:r>
            <a:endParaRPr lang="en-US" sz="2400" b="1" i="1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/>
              <a:t>there's a corresponding form of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</a:t>
            </a:r>
            <a:r>
              <a:rPr lang="en-US" dirty="0"/>
              <a:t> if you want to do, say,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a[i] 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r>
              <a:rPr lang="en-US" dirty="0"/>
              <a:t>:</a:t>
            </a:r>
            <a:endParaRPr lang="en-US" sz="2000" b="1" i="1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>
              <a:buNone/>
            </a:pP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# assuming we calculated the address into t1</a:t>
            </a:r>
          </a:p>
          <a:p>
            <a:pPr marL="0" lv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t2,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endParaRPr lang="en-US" sz="24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t2, (t1) 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store into </a:t>
            </a:r>
            <a:r>
              <a:rPr lang="en-US" sz="2400" b="1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address held in t1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t1</a:t>
            </a:r>
            <a:r>
              <a:rPr lang="en-US" b="1" dirty="0">
                <a:solidFill>
                  <a:srgbClr val="FF0000"/>
                </a:solidFill>
              </a:rPr>
              <a:t> is not affected by these instructions!</a:t>
            </a:r>
          </a:p>
          <a:p>
            <a:pPr lvl="1"/>
            <a:r>
              <a:rPr lang="en-US" dirty="0"/>
              <a:t>the (parentheses) say to </a:t>
            </a:r>
            <a:r>
              <a:rPr lang="en-US" b="1" dirty="0"/>
              <a:t>access </a:t>
            </a:r>
            <a:r>
              <a:rPr lang="en-US" b="1" i="1" dirty="0"/>
              <a:t>memory</a:t>
            </a:r>
            <a:r>
              <a:rPr lang="en-US" b="1" dirty="0"/>
              <a:t> at this address</a:t>
            </a:r>
          </a:p>
          <a:p>
            <a:pPr lvl="1"/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dirty="0"/>
              <a:t> and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</a:t>
            </a:r>
            <a:r>
              <a:rPr lang="en-US" b="1" dirty="0"/>
              <a:t> always</a:t>
            </a:r>
            <a:r>
              <a:rPr lang="en-US" dirty="0"/>
              <a:t> copy between registers and memory</a:t>
            </a:r>
          </a:p>
          <a:p>
            <a:r>
              <a:rPr lang="en-US" dirty="0"/>
              <a:t>let's run through a few examples of calculating array item addresses for some different sizes of values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311793-A14B-4942-9B79-629BCA6C4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7D2E76-7D19-B145-81B6-E84E301F8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1271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BE28B-A611-A845-A614-511297C01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that's kind of a pain, huh.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7386F-50DB-3148-BA84-444261E83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609600"/>
          </a:xfrm>
        </p:spPr>
        <p:txBody>
          <a:bodyPr/>
          <a:lstStyle/>
          <a:p>
            <a:r>
              <a:rPr lang="en-US" dirty="0"/>
              <a:t>there's a shorter way to do this, with the final form of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dirty="0"/>
              <a:t>/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14359-3910-464B-90CB-174076B6E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83AA88-5701-564B-AC3B-59084E3A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34F4A1-5648-B943-93D7-971414C6F270}"/>
              </a:ext>
            </a:extLst>
          </p:cNvPr>
          <p:cNvSpPr txBox="1"/>
          <p:nvPr/>
        </p:nvSpPr>
        <p:spPr>
          <a:xfrm>
            <a:off x="304800" y="928687"/>
            <a:ext cx="2517036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print(</a:t>
            </a:r>
            <a:r>
              <a:rPr lang="en-US" sz="2200" i="1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2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[i])</a:t>
            </a:r>
          </a:p>
          <a:p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t1, </a:t>
            </a:r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endParaRPr lang="en-US" sz="2200" i="1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t2, t0, 4</a:t>
            </a:r>
            <a:endParaRPr lang="en-US" sz="2200" i="1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t1, t1, t2</a:t>
            </a:r>
            <a:endParaRPr lang="en-US" sz="2200" i="1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a0, (t1)</a:t>
            </a:r>
          </a:p>
          <a:p>
            <a:pPr lvl="0"/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v0, </a:t>
            </a:r>
            <a:r>
              <a:rPr lang="en-US" sz="22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  <a:p>
            <a:pPr lvl="0"/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2B63CD-3CC5-674D-ACE5-01C37FFE5EDF}"/>
              </a:ext>
            </a:extLst>
          </p:cNvPr>
          <p:cNvSpPr txBox="1"/>
          <p:nvPr/>
        </p:nvSpPr>
        <p:spPr>
          <a:xfrm>
            <a:off x="3423087" y="928686"/>
            <a:ext cx="2517036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print(</a:t>
            </a:r>
            <a:r>
              <a:rPr lang="en-US" sz="2200" i="1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2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[i])</a:t>
            </a:r>
          </a:p>
          <a:p>
            <a:endParaRPr lang="en-US" sz="22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t1, t0, 4</a:t>
            </a:r>
            <a:endParaRPr lang="en-US" sz="2200" i="1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2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a0, </a:t>
            </a:r>
            <a:r>
              <a:rPr lang="en-US" sz="2200" b="1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2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(t1)</a:t>
            </a:r>
          </a:p>
          <a:p>
            <a:pPr lvl="0"/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v0, </a:t>
            </a:r>
            <a:r>
              <a:rPr lang="en-US" sz="22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  <a:p>
            <a:pPr lvl="0"/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DBA928B2-CE04-0A41-9F69-F40223EBBE18}"/>
              </a:ext>
            </a:extLst>
          </p:cNvPr>
          <p:cNvSpPr/>
          <p:nvPr/>
        </p:nvSpPr>
        <p:spPr>
          <a:xfrm>
            <a:off x="2829234" y="1956534"/>
            <a:ext cx="477680" cy="54327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E231E4-8349-5D42-8CD8-4D45E0DE5455}"/>
              </a:ext>
            </a:extLst>
          </p:cNvPr>
          <p:cNvSpPr/>
          <p:nvPr/>
        </p:nvSpPr>
        <p:spPr>
          <a:xfrm>
            <a:off x="5971868" y="1766587"/>
            <a:ext cx="33245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this form says, "load a word from </a:t>
            </a:r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+ t1</a:t>
            </a:r>
            <a:r>
              <a:rPr lang="en-US" sz="2200" dirty="0"/>
              <a:t>". </a:t>
            </a:r>
          </a:p>
          <a:p>
            <a:pPr algn="ctr"/>
            <a:r>
              <a:rPr lang="en-US" sz="2200" dirty="0"/>
              <a:t>it lets you skip the </a:t>
            </a:r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</a:t>
            </a:r>
            <a:r>
              <a:rPr lang="en-US" sz="2200" dirty="0"/>
              <a:t> and </a:t>
            </a:r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sz="2200" dirty="0"/>
              <a:t> steps entirely!</a:t>
            </a:r>
            <a:endParaRPr lang="en-US" sz="2200" baseline="30000" dirty="0">
              <a:solidFill>
                <a:srgbClr val="FF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061BD4-C460-474D-9DA2-8E95FB9E8596}"/>
              </a:ext>
            </a:extLst>
          </p:cNvPr>
          <p:cNvSpPr/>
          <p:nvPr/>
        </p:nvSpPr>
        <p:spPr>
          <a:xfrm>
            <a:off x="1690534" y="3401412"/>
            <a:ext cx="59153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but don't forget: </a:t>
            </a:r>
            <a:r>
              <a:rPr lang="en-US" sz="2200" b="1" dirty="0">
                <a:solidFill>
                  <a:srgbClr val="FF0000"/>
                </a:solidFill>
              </a:rPr>
              <a:t>you still have to multiply the index by the size of one item.</a:t>
            </a:r>
            <a:endParaRPr lang="en-US" sz="2200" baseline="30000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F96D322-EA10-ED4B-9BC5-8F7619FDFD2D}"/>
              </a:ext>
            </a:extLst>
          </p:cNvPr>
          <p:cNvCxnSpPr/>
          <p:nvPr/>
        </p:nvCxnSpPr>
        <p:spPr>
          <a:xfrm flipH="1">
            <a:off x="5867400" y="2480236"/>
            <a:ext cx="381000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123B4020-9CE9-AD49-A77D-639418971213}"/>
              </a:ext>
            </a:extLst>
          </p:cNvPr>
          <p:cNvSpPr/>
          <p:nvPr/>
        </p:nvSpPr>
        <p:spPr>
          <a:xfrm>
            <a:off x="511307" y="4529921"/>
            <a:ext cx="30700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it works with </a:t>
            </a:r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</a:t>
            </a:r>
            <a:r>
              <a:rPr lang="en-US" sz="2200" dirty="0"/>
              <a:t> too:</a:t>
            </a:r>
            <a:endParaRPr lang="en-US" sz="2200" baseline="30000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002627-9BA2-4742-A866-2354E67E9501}"/>
              </a:ext>
            </a:extLst>
          </p:cNvPr>
          <p:cNvSpPr txBox="1"/>
          <p:nvPr/>
        </p:nvSpPr>
        <p:spPr>
          <a:xfrm>
            <a:off x="3470577" y="4202293"/>
            <a:ext cx="251703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t1, t0, 4</a:t>
            </a:r>
            <a:endParaRPr lang="en-US" sz="22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t2, </a:t>
            </a:r>
            <a:r>
              <a:rPr lang="en-US" sz="22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endParaRPr lang="en-US" sz="22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t2, </a:t>
            </a:r>
            <a:r>
              <a:rPr lang="en-US" sz="2200" b="1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2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(t1)</a:t>
            </a:r>
          </a:p>
        </p:txBody>
      </p:sp>
    </p:spTree>
    <p:extLst>
      <p:ext uri="{BB962C8B-B14F-4D97-AF65-F5344CB8AC3E}">
        <p14:creationId xmlns:p14="http://schemas.microsoft.com/office/powerpoint/2010/main" val="17946906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10" grpId="0"/>
      <p:bldP spid="11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A408F-70C3-9646-9201-888578BE0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I’m just </a:t>
            </a:r>
            <a:r>
              <a:rPr lang="en-US" dirty="0" err="1"/>
              <a:t>gonna</a:t>
            </a:r>
            <a:r>
              <a:rPr lang="en-US" dirty="0"/>
              <a:t> drill this in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96230-237E-D144-A945-75F976E8D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761999"/>
          </a:xfrm>
        </p:spPr>
        <p:txBody>
          <a:bodyPr>
            <a:normAutofit/>
          </a:bodyPr>
          <a:lstStyle/>
          <a:p>
            <a:r>
              <a:rPr lang="en-US" dirty="0"/>
              <a:t>this syntax looks weird, but </a:t>
            </a:r>
            <a:r>
              <a:rPr lang="en-US" b="1" dirty="0"/>
              <a:t>it is doing an addition!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107131-D41D-E743-8C9A-499ADF3C9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035116-8922-C94A-A844-61BC3A31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8200" y="5144029"/>
            <a:ext cx="685800" cy="304271"/>
          </a:xfrm>
        </p:spPr>
        <p:txBody>
          <a:bodyPr/>
          <a:lstStyle/>
          <a:p>
            <a:fld id="{3552B95B-556F-44BD-91A5-D80C1B9E2BB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DBAF53-C673-A04C-A1D2-720A52AC9827}"/>
              </a:ext>
            </a:extLst>
          </p:cNvPr>
          <p:cNvSpPr txBox="1"/>
          <p:nvPr/>
        </p:nvSpPr>
        <p:spPr>
          <a:xfrm>
            <a:off x="762000" y="1180570"/>
            <a:ext cx="2563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t0,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(t1)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ED1024-5F46-5942-AD5F-F52D6772B815}"/>
              </a:ext>
            </a:extLst>
          </p:cNvPr>
          <p:cNvSpPr txBox="1"/>
          <p:nvPr/>
        </p:nvSpPr>
        <p:spPr>
          <a:xfrm>
            <a:off x="4864762" y="1180569"/>
            <a:ext cx="3752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t0 = MEMORY[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+ t1]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4AD24A-7F9E-1343-81C8-4AEC1FCE66B0}"/>
              </a:ext>
            </a:extLst>
          </p:cNvPr>
          <p:cNvSpPr/>
          <p:nvPr/>
        </p:nvSpPr>
        <p:spPr>
          <a:xfrm>
            <a:off x="3603044" y="1180569"/>
            <a:ext cx="9689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does:</a:t>
            </a:r>
            <a:endParaRPr lang="en-US" sz="2200" baseline="30000" dirty="0">
              <a:solidFill>
                <a:srgbClr val="FF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8FD04B-414E-1A43-8A50-397B4D1239FE}"/>
              </a:ext>
            </a:extLst>
          </p:cNvPr>
          <p:cNvSpPr/>
          <p:nvPr/>
        </p:nvSpPr>
        <p:spPr>
          <a:xfrm>
            <a:off x="1066784" y="2230945"/>
            <a:ext cx="70104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(t1) </a:t>
            </a:r>
            <a:r>
              <a:rPr lang="en-US" sz="2200" dirty="0"/>
              <a:t>means </a:t>
            </a:r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+ t1</a:t>
            </a:r>
            <a:r>
              <a:rPr lang="en-US" sz="2200" dirty="0"/>
              <a:t> and I have no clue where they got this syntax but MIPS is not the first or last architecture to use it and it’s confusing but there it is.</a:t>
            </a:r>
            <a:endParaRPr lang="en-US" sz="2200" baseline="30000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AA82DB-BE31-934B-AFAA-6FC1219D612F}"/>
              </a:ext>
            </a:extLst>
          </p:cNvPr>
          <p:cNvSpPr txBox="1"/>
          <p:nvPr/>
        </p:nvSpPr>
        <p:spPr>
          <a:xfrm>
            <a:off x="762000" y="1685792"/>
            <a:ext cx="2563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t0,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(t1)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8477BF-BD6B-A94D-9921-B4FDD02DEDDC}"/>
              </a:ext>
            </a:extLst>
          </p:cNvPr>
          <p:cNvSpPr txBox="1"/>
          <p:nvPr/>
        </p:nvSpPr>
        <p:spPr>
          <a:xfrm>
            <a:off x="4864762" y="1685791"/>
            <a:ext cx="3752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MEMORY[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+ t1] = t0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532A16A-B647-4B4D-8E37-15BD68FE87C0}"/>
              </a:ext>
            </a:extLst>
          </p:cNvPr>
          <p:cNvSpPr/>
          <p:nvPr/>
        </p:nvSpPr>
        <p:spPr>
          <a:xfrm>
            <a:off x="3603044" y="1685791"/>
            <a:ext cx="9689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does:</a:t>
            </a:r>
            <a:endParaRPr lang="en-US" sz="2200" baseline="30000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50C3908-42EA-C144-BD2D-97EFD182F1EB}"/>
              </a:ext>
            </a:extLst>
          </p:cNvPr>
          <p:cNvSpPr/>
          <p:nvPr/>
        </p:nvSpPr>
        <p:spPr>
          <a:xfrm>
            <a:off x="1064378" y="3530810"/>
            <a:ext cx="70104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despite that, I recommend you use it, cause it’s shorter than the </a:t>
            </a:r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sz="2200" dirty="0"/>
              <a:t> stuff, and shorter code = less stuff to think about = fewer mistakes.</a:t>
            </a:r>
            <a:endParaRPr lang="en-US" sz="2200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2367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3" grpId="0"/>
      <p:bldP spid="14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5FCA4-1548-8C41-A7A8-BA6578B0D7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Alignment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4AE83C-5FC4-1044-8BFC-962407F23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E287AE-FB02-D549-A331-8BFDD920B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4446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C9A3B-CEE9-9E44-A697-69784BAEE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*bonk*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4A9CD-BEF6-724E-B5B1-3A05F8F95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495300"/>
          </a:xfrm>
        </p:spPr>
        <p:txBody>
          <a:bodyPr/>
          <a:lstStyle/>
          <a:p>
            <a:r>
              <a:rPr lang="en-US" dirty="0"/>
              <a:t>you're on the street again. you start at house 121.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5778FD-2FBC-3A4D-860E-1B7284932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B0ADF6-D52F-8749-A40D-FBB424E5D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39C6488-D680-714D-89E8-B506DF03F753}"/>
              </a:ext>
            </a:extLst>
          </p:cNvPr>
          <p:cNvGrpSpPr/>
          <p:nvPr/>
        </p:nvGrpSpPr>
        <p:grpSpPr>
          <a:xfrm>
            <a:off x="457200" y="1063895"/>
            <a:ext cx="5715000" cy="1848450"/>
            <a:chOff x="1097774" y="1181100"/>
            <a:chExt cx="6948452" cy="224739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FEBDCAD-242D-654B-8939-D0BB06605ADD}"/>
                </a:ext>
              </a:extLst>
            </p:cNvPr>
            <p:cNvGrpSpPr/>
            <p:nvPr/>
          </p:nvGrpSpPr>
          <p:grpSpPr>
            <a:xfrm>
              <a:off x="1097774" y="1181100"/>
              <a:ext cx="1389694" cy="2247396"/>
              <a:chOff x="1676400" y="1333500"/>
              <a:chExt cx="1083733" cy="1752600"/>
            </a:xfrm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A80A87C2-4611-9146-9FE4-0E5ECB32DF90}"/>
                  </a:ext>
                </a:extLst>
              </p:cNvPr>
              <p:cNvGrpSpPr/>
              <p:nvPr/>
            </p:nvGrpSpPr>
            <p:grpSpPr>
              <a:xfrm>
                <a:off x="1676400" y="1333500"/>
                <a:ext cx="1083733" cy="1752600"/>
                <a:chOff x="1905000" y="1181100"/>
                <a:chExt cx="1083733" cy="1752600"/>
              </a:xfrm>
              <a:solidFill>
                <a:srgbClr val="FFF0E1"/>
              </a:solidFill>
            </p:grpSpPr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A9AB4FD6-5FA6-EB46-A23C-80D3994331BC}"/>
                    </a:ext>
                  </a:extLst>
                </p:cNvPr>
                <p:cNvSpPr/>
                <p:nvPr/>
              </p:nvSpPr>
              <p:spPr>
                <a:xfrm>
                  <a:off x="1905000" y="1632656"/>
                  <a:ext cx="1083733" cy="1301044"/>
                </a:xfrm>
                <a:prstGeom prst="rect">
                  <a:avLst/>
                </a:prstGeom>
                <a:grp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Triangle 35">
                  <a:extLst>
                    <a:ext uri="{FF2B5EF4-FFF2-40B4-BE49-F238E27FC236}">
                      <a16:creationId xmlns:a16="http://schemas.microsoft.com/office/drawing/2014/main" id="{FDF96539-C7DD-1640-B8EB-DF044178E9DE}"/>
                    </a:ext>
                  </a:extLst>
                </p:cNvPr>
                <p:cNvSpPr/>
                <p:nvPr/>
              </p:nvSpPr>
              <p:spPr>
                <a:xfrm>
                  <a:off x="1905000" y="1181100"/>
                  <a:ext cx="1083733" cy="451556"/>
                </a:xfrm>
                <a:prstGeom prst="triangle">
                  <a:avLst/>
                </a:prstGeom>
                <a:grp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DABE9EF3-E09E-B74C-B83D-9C3A08DB852B}"/>
                  </a:ext>
                </a:extLst>
              </p:cNvPr>
              <p:cNvSpPr/>
              <p:nvPr/>
            </p:nvSpPr>
            <p:spPr>
              <a:xfrm>
                <a:off x="2065866" y="2476500"/>
                <a:ext cx="304800" cy="609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0E013F8-2EA1-4647-8E39-81B4CEABEDA5}"/>
                </a:ext>
              </a:extLst>
            </p:cNvPr>
            <p:cNvGrpSpPr/>
            <p:nvPr/>
          </p:nvGrpSpPr>
          <p:grpSpPr>
            <a:xfrm>
              <a:off x="2487466" y="1181100"/>
              <a:ext cx="1389694" cy="2247396"/>
              <a:chOff x="1676400" y="1333500"/>
              <a:chExt cx="1083733" cy="1752600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141EE70C-3BCD-A941-8C63-7BD622F63EDB}"/>
                  </a:ext>
                </a:extLst>
              </p:cNvPr>
              <p:cNvGrpSpPr/>
              <p:nvPr/>
            </p:nvGrpSpPr>
            <p:grpSpPr>
              <a:xfrm>
                <a:off x="1676400" y="1333500"/>
                <a:ext cx="1083733" cy="1752600"/>
                <a:chOff x="1905000" y="1181100"/>
                <a:chExt cx="1083733" cy="1752600"/>
              </a:xfrm>
              <a:solidFill>
                <a:srgbClr val="FFF0E1"/>
              </a:solidFill>
            </p:grpSpPr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F43F0AA9-09C2-4947-B482-E419FAD3268C}"/>
                    </a:ext>
                  </a:extLst>
                </p:cNvPr>
                <p:cNvSpPr/>
                <p:nvPr/>
              </p:nvSpPr>
              <p:spPr>
                <a:xfrm>
                  <a:off x="1905000" y="1632656"/>
                  <a:ext cx="1083733" cy="1301044"/>
                </a:xfrm>
                <a:prstGeom prst="rect">
                  <a:avLst/>
                </a:prstGeom>
                <a:solidFill>
                  <a:srgbClr val="F1FDE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Triangle 31">
                  <a:extLst>
                    <a:ext uri="{FF2B5EF4-FFF2-40B4-BE49-F238E27FC236}">
                      <a16:creationId xmlns:a16="http://schemas.microsoft.com/office/drawing/2014/main" id="{E3237F5F-B063-5543-9EE5-5E37AE28051D}"/>
                    </a:ext>
                  </a:extLst>
                </p:cNvPr>
                <p:cNvSpPr/>
                <p:nvPr/>
              </p:nvSpPr>
              <p:spPr>
                <a:xfrm>
                  <a:off x="1905000" y="1181100"/>
                  <a:ext cx="1083733" cy="451556"/>
                </a:xfrm>
                <a:prstGeom prst="triangle">
                  <a:avLst/>
                </a:prstGeom>
                <a:solidFill>
                  <a:srgbClr val="F1FDE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ED13E23-250F-8F41-8161-9789E40443B0}"/>
                  </a:ext>
                </a:extLst>
              </p:cNvPr>
              <p:cNvSpPr/>
              <p:nvPr/>
            </p:nvSpPr>
            <p:spPr>
              <a:xfrm>
                <a:off x="2065866" y="2476500"/>
                <a:ext cx="304800" cy="609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68D4E52-138F-2743-9305-287E310AC13A}"/>
                </a:ext>
              </a:extLst>
            </p:cNvPr>
            <p:cNvGrpSpPr/>
            <p:nvPr/>
          </p:nvGrpSpPr>
          <p:grpSpPr>
            <a:xfrm>
              <a:off x="3877158" y="1181100"/>
              <a:ext cx="1389694" cy="2247396"/>
              <a:chOff x="1676400" y="1333500"/>
              <a:chExt cx="1083733" cy="1752600"/>
            </a:xfrm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4D187C6-50A5-894E-B11D-E24D17475AB6}"/>
                  </a:ext>
                </a:extLst>
              </p:cNvPr>
              <p:cNvGrpSpPr/>
              <p:nvPr/>
            </p:nvGrpSpPr>
            <p:grpSpPr>
              <a:xfrm>
                <a:off x="1676400" y="1333500"/>
                <a:ext cx="1083733" cy="1752600"/>
                <a:chOff x="1905000" y="1181100"/>
                <a:chExt cx="1083733" cy="1752600"/>
              </a:xfrm>
              <a:solidFill>
                <a:srgbClr val="FFF0E1"/>
              </a:solidFill>
            </p:grpSpPr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85CB58C0-0AF2-664C-BA6B-18F361FA50EA}"/>
                    </a:ext>
                  </a:extLst>
                </p:cNvPr>
                <p:cNvSpPr/>
                <p:nvPr/>
              </p:nvSpPr>
              <p:spPr>
                <a:xfrm>
                  <a:off x="1905000" y="1632656"/>
                  <a:ext cx="1083733" cy="1301044"/>
                </a:xfrm>
                <a:prstGeom prst="rect">
                  <a:avLst/>
                </a:prstGeom>
                <a:solidFill>
                  <a:srgbClr val="E1FDF5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Triangle 27">
                  <a:extLst>
                    <a:ext uri="{FF2B5EF4-FFF2-40B4-BE49-F238E27FC236}">
                      <a16:creationId xmlns:a16="http://schemas.microsoft.com/office/drawing/2014/main" id="{B599733D-13E4-364D-A0DF-6A1EBE8DD6E8}"/>
                    </a:ext>
                  </a:extLst>
                </p:cNvPr>
                <p:cNvSpPr/>
                <p:nvPr/>
              </p:nvSpPr>
              <p:spPr>
                <a:xfrm>
                  <a:off x="1905000" y="1181100"/>
                  <a:ext cx="1083733" cy="451556"/>
                </a:xfrm>
                <a:prstGeom prst="triangle">
                  <a:avLst/>
                </a:prstGeom>
                <a:solidFill>
                  <a:srgbClr val="E1FDF5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797C8B48-7588-0C44-85F5-6710491161ED}"/>
                  </a:ext>
                </a:extLst>
              </p:cNvPr>
              <p:cNvSpPr/>
              <p:nvPr/>
            </p:nvSpPr>
            <p:spPr>
              <a:xfrm>
                <a:off x="2065866" y="2476500"/>
                <a:ext cx="304800" cy="609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61A8C2F1-123F-B249-8020-EDEF21C8B936}"/>
                </a:ext>
              </a:extLst>
            </p:cNvPr>
            <p:cNvGrpSpPr/>
            <p:nvPr/>
          </p:nvGrpSpPr>
          <p:grpSpPr>
            <a:xfrm>
              <a:off x="6656532" y="1181100"/>
              <a:ext cx="1389694" cy="2247396"/>
              <a:chOff x="1676400" y="1333500"/>
              <a:chExt cx="1083733" cy="1752600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6331F0A4-3EC2-0A45-860E-CBB66891A085}"/>
                  </a:ext>
                </a:extLst>
              </p:cNvPr>
              <p:cNvGrpSpPr/>
              <p:nvPr/>
            </p:nvGrpSpPr>
            <p:grpSpPr>
              <a:xfrm>
                <a:off x="1676400" y="1333500"/>
                <a:ext cx="1083733" cy="1752600"/>
                <a:chOff x="1905000" y="1181100"/>
                <a:chExt cx="1083733" cy="1752600"/>
              </a:xfrm>
              <a:solidFill>
                <a:srgbClr val="FFF0E1"/>
              </a:solidFill>
            </p:grpSpPr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4C4D8B06-CE56-A14B-A04C-319D600EB6C0}"/>
                    </a:ext>
                  </a:extLst>
                </p:cNvPr>
                <p:cNvSpPr/>
                <p:nvPr/>
              </p:nvSpPr>
              <p:spPr>
                <a:xfrm>
                  <a:off x="1905000" y="1632656"/>
                  <a:ext cx="1083733" cy="1301044"/>
                </a:xfrm>
                <a:prstGeom prst="rect">
                  <a:avLst/>
                </a:prstGeom>
                <a:grp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Triangle 23">
                  <a:extLst>
                    <a:ext uri="{FF2B5EF4-FFF2-40B4-BE49-F238E27FC236}">
                      <a16:creationId xmlns:a16="http://schemas.microsoft.com/office/drawing/2014/main" id="{83722C0B-3EDB-9E4C-A9E9-896CD68EBD02}"/>
                    </a:ext>
                  </a:extLst>
                </p:cNvPr>
                <p:cNvSpPr/>
                <p:nvPr/>
              </p:nvSpPr>
              <p:spPr>
                <a:xfrm>
                  <a:off x="1905000" y="1181100"/>
                  <a:ext cx="1083733" cy="451556"/>
                </a:xfrm>
                <a:prstGeom prst="triangle">
                  <a:avLst/>
                </a:prstGeom>
                <a:solidFill>
                  <a:srgbClr val="FFF0E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456EE08-0C8C-5945-BCEE-BAF3C5AEA6A7}"/>
                  </a:ext>
                </a:extLst>
              </p:cNvPr>
              <p:cNvSpPr/>
              <p:nvPr/>
            </p:nvSpPr>
            <p:spPr>
              <a:xfrm>
                <a:off x="2065866" y="2476500"/>
                <a:ext cx="304800" cy="609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56C7032-82C1-1B46-AA3A-A86D2C3446F5}"/>
                </a:ext>
              </a:extLst>
            </p:cNvPr>
            <p:cNvGrpSpPr/>
            <p:nvPr/>
          </p:nvGrpSpPr>
          <p:grpSpPr>
            <a:xfrm>
              <a:off x="5266846" y="1181100"/>
              <a:ext cx="1389694" cy="2247396"/>
              <a:chOff x="1676400" y="1333500"/>
              <a:chExt cx="1083733" cy="1752600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532F7314-9257-B146-BE14-90FAA58C6C85}"/>
                  </a:ext>
                </a:extLst>
              </p:cNvPr>
              <p:cNvGrpSpPr/>
              <p:nvPr/>
            </p:nvGrpSpPr>
            <p:grpSpPr>
              <a:xfrm>
                <a:off x="1676400" y="1333500"/>
                <a:ext cx="1083733" cy="1752600"/>
                <a:chOff x="1905000" y="1181100"/>
                <a:chExt cx="1083733" cy="1752600"/>
              </a:xfrm>
              <a:solidFill>
                <a:srgbClr val="FFF0E1"/>
              </a:solidFill>
            </p:grpSpPr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C186DCC4-647E-1F43-BA07-121D38763692}"/>
                    </a:ext>
                  </a:extLst>
                </p:cNvPr>
                <p:cNvSpPr/>
                <p:nvPr/>
              </p:nvSpPr>
              <p:spPr>
                <a:xfrm>
                  <a:off x="1905000" y="1632656"/>
                  <a:ext cx="1083733" cy="1301044"/>
                </a:xfrm>
                <a:prstGeom prst="rect">
                  <a:avLst/>
                </a:prstGeom>
                <a:solidFill>
                  <a:srgbClr val="D4A69A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Triangle 19">
                  <a:extLst>
                    <a:ext uri="{FF2B5EF4-FFF2-40B4-BE49-F238E27FC236}">
                      <a16:creationId xmlns:a16="http://schemas.microsoft.com/office/drawing/2014/main" id="{B5F3F165-5906-544F-818B-AACDD82CACB7}"/>
                    </a:ext>
                  </a:extLst>
                </p:cNvPr>
                <p:cNvSpPr/>
                <p:nvPr/>
              </p:nvSpPr>
              <p:spPr>
                <a:xfrm>
                  <a:off x="1905000" y="1181100"/>
                  <a:ext cx="1083733" cy="451556"/>
                </a:xfrm>
                <a:prstGeom prst="triangle">
                  <a:avLst/>
                </a:prstGeom>
                <a:solidFill>
                  <a:srgbClr val="D4A69A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F255C8B-EAE5-7E49-9A97-08A255319225}"/>
                  </a:ext>
                </a:extLst>
              </p:cNvPr>
              <p:cNvSpPr/>
              <p:nvPr/>
            </p:nvSpPr>
            <p:spPr>
              <a:xfrm>
                <a:off x="2065866" y="2476500"/>
                <a:ext cx="304800" cy="609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5EC17B8-69FF-B843-A9A4-FF9E4534898C}"/>
                </a:ext>
              </a:extLst>
            </p:cNvPr>
            <p:cNvSpPr txBox="1"/>
            <p:nvPr/>
          </p:nvSpPr>
          <p:spPr>
            <a:xfrm>
              <a:off x="1479073" y="2194208"/>
              <a:ext cx="6270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121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25BE87E-AEE4-DE41-8035-079FF3F075D5}"/>
                </a:ext>
              </a:extLst>
            </p:cNvPr>
            <p:cNvSpPr txBox="1"/>
            <p:nvPr/>
          </p:nvSpPr>
          <p:spPr>
            <a:xfrm>
              <a:off x="2868765" y="2194449"/>
              <a:ext cx="6270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123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8D96288-F321-F24A-AA71-F3777323C6E6}"/>
                </a:ext>
              </a:extLst>
            </p:cNvPr>
            <p:cNvSpPr txBox="1"/>
            <p:nvPr/>
          </p:nvSpPr>
          <p:spPr>
            <a:xfrm>
              <a:off x="4258445" y="2194208"/>
              <a:ext cx="6270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125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1068C71-3025-C844-AA0E-08781B1626BB}"/>
                </a:ext>
              </a:extLst>
            </p:cNvPr>
            <p:cNvSpPr txBox="1"/>
            <p:nvPr/>
          </p:nvSpPr>
          <p:spPr>
            <a:xfrm>
              <a:off x="5648125" y="2193967"/>
              <a:ext cx="6270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127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352FBA1-546B-6A4B-ABDC-5E22D899D731}"/>
                </a:ext>
              </a:extLst>
            </p:cNvPr>
            <p:cNvSpPr txBox="1"/>
            <p:nvPr/>
          </p:nvSpPr>
          <p:spPr>
            <a:xfrm>
              <a:off x="7037805" y="2193726"/>
              <a:ext cx="6270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129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65F6EA4-41B9-C145-B49A-D05884747331}"/>
              </a:ext>
            </a:extLst>
          </p:cNvPr>
          <p:cNvGrpSpPr/>
          <p:nvPr/>
        </p:nvGrpSpPr>
        <p:grpSpPr>
          <a:xfrm>
            <a:off x="524672" y="2955505"/>
            <a:ext cx="838203" cy="1190877"/>
            <a:chOff x="609600" y="2955863"/>
            <a:chExt cx="838203" cy="1190877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4B4D1E3-1220-9847-925D-18F43F4C0FDC}"/>
                </a:ext>
              </a:extLst>
            </p:cNvPr>
            <p:cNvSpPr/>
            <p:nvPr/>
          </p:nvSpPr>
          <p:spPr>
            <a:xfrm>
              <a:off x="609600" y="3315743"/>
              <a:ext cx="838203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/>
                <a:t>YOU ARE HERE</a:t>
              </a:r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9A1A04BD-B34B-9F47-9821-9A36958F23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8701" y="2955863"/>
              <a:ext cx="0" cy="38740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F3D8B16-3380-514E-82C9-3B4F0E7CDE13}"/>
              </a:ext>
            </a:extLst>
          </p:cNvPr>
          <p:cNvGrpSpPr/>
          <p:nvPr/>
        </p:nvGrpSpPr>
        <p:grpSpPr>
          <a:xfrm>
            <a:off x="1043593" y="2920466"/>
            <a:ext cx="2842600" cy="888960"/>
            <a:chOff x="1784598" y="2986003"/>
            <a:chExt cx="3456107" cy="888960"/>
          </a:xfrm>
        </p:grpSpPr>
        <p:sp>
          <p:nvSpPr>
            <p:cNvPr id="44" name="Right Brace 43">
              <a:extLst>
                <a:ext uri="{FF2B5EF4-FFF2-40B4-BE49-F238E27FC236}">
                  <a16:creationId xmlns:a16="http://schemas.microsoft.com/office/drawing/2014/main" id="{C039FCC0-7558-E244-A9C5-9B39EDF91C9C}"/>
                </a:ext>
              </a:extLst>
            </p:cNvPr>
            <p:cNvSpPr/>
            <p:nvPr/>
          </p:nvSpPr>
          <p:spPr>
            <a:xfrm rot="5400000">
              <a:off x="3287676" y="1482925"/>
              <a:ext cx="449951" cy="3456107"/>
            </a:xfrm>
            <a:prstGeom prst="rightBrace">
              <a:avLst>
                <a:gd name="adj1" fmla="val 41578"/>
                <a:gd name="adj2" fmla="val 5000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94BD2EA-0C74-F946-99AF-D849963190CD}"/>
                </a:ext>
              </a:extLst>
            </p:cNvPr>
            <p:cNvSpPr/>
            <p:nvPr/>
          </p:nvSpPr>
          <p:spPr>
            <a:xfrm>
              <a:off x="2992962" y="3444076"/>
              <a:ext cx="103937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i="1" dirty="0"/>
                <a:t>2.5d</a:t>
              </a:r>
              <a:endParaRPr lang="en-US" sz="2200" b="1" i="1" dirty="0"/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01CC2BC9-7C5B-2C44-9E41-2422A0F8A41A}"/>
              </a:ext>
            </a:extLst>
          </p:cNvPr>
          <p:cNvSpPr/>
          <p:nvPr/>
        </p:nvSpPr>
        <p:spPr>
          <a:xfrm>
            <a:off x="422379" y="4266384"/>
            <a:ext cx="6019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but this time, you only walk 2.5 times the distance between houses, and try to go inside.</a:t>
            </a:r>
            <a:endParaRPr lang="en-US" sz="2200" b="1" dirty="0"/>
          </a:p>
        </p:txBody>
      </p:sp>
      <p:pic>
        <p:nvPicPr>
          <p:cNvPr id="1026" name="Picture 2" descr="Image result for hit head wall">
            <a:extLst>
              <a:ext uri="{FF2B5EF4-FFF2-40B4-BE49-F238E27FC236}">
                <a16:creationId xmlns:a16="http://schemas.microsoft.com/office/drawing/2014/main" id="{A59F27D1-3122-FB4D-99BA-5F2D9D636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824" y="2476500"/>
            <a:ext cx="2220951" cy="2953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bonk_7zPAD7C.mp3">
            <a:hlinkClick r:id="" action="ppaction://media"/>
            <a:extLst>
              <a:ext uri="{FF2B5EF4-FFF2-40B4-BE49-F238E27FC236}">
                <a16:creationId xmlns:a16="http://schemas.microsoft.com/office/drawing/2014/main" id="{664C4CE1-DB10-A34B-A4B3-372731C8542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525000" y="4938523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5235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470" fill="hold"/>
                                        <p:tgtEl>
                                          <p:spTgt spid="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</p:childTnLst>
        </p:cTn>
      </p:par>
    </p:tnLst>
    <p:bldLst>
      <p:bldP spid="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7FF12-D2AE-1549-AAEE-DE7AA42F8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*bonk*, but in MIPS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C7F78-F54B-814C-9D32-F177B1D6C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try this: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li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 t0,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NOT a multiple of 4</a:t>
            </a:r>
            <a:endParaRPr lang="en-US" sz="2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b="1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8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 t1, a(t0)</a:t>
            </a:r>
          </a:p>
          <a:p>
            <a:r>
              <a:rPr lang="en-US" dirty="0"/>
              <a:t>what happens when we run this?</a:t>
            </a:r>
          </a:p>
          <a:p>
            <a:pPr lvl="1"/>
            <a:r>
              <a:rPr lang="en-US" b="1" dirty="0"/>
              <a:t>crash:</a:t>
            </a:r>
            <a:r>
              <a:rPr lang="en-US" dirty="0"/>
              <a:t> "</a:t>
            </a:r>
            <a:r>
              <a:rPr lang="en-US" i="1" dirty="0"/>
              <a:t>fetch address not aligned on word boundary 0x10010003</a:t>
            </a:r>
            <a:r>
              <a:rPr lang="en-US" dirty="0"/>
              <a:t>"</a:t>
            </a:r>
          </a:p>
          <a:p>
            <a:pPr lvl="1"/>
            <a:r>
              <a:rPr lang="en-US" dirty="0"/>
              <a:t>and the error points to our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dirty="0"/>
              <a:t> line.</a:t>
            </a:r>
          </a:p>
          <a:p>
            <a:r>
              <a:rPr lang="en-US" dirty="0"/>
              <a:t>this is a </a:t>
            </a:r>
            <a:r>
              <a:rPr lang="en-US" b="1" dirty="0"/>
              <a:t>memory alignment error.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52CCF-3F8F-234F-B77F-A10C27515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C1504D-F044-8F46-A9A5-D6B3F0454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4882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how’s lab 2 going :)</a:t>
            </a:r>
          </a:p>
          <a:p>
            <a:pPr lvl="1"/>
            <a:r>
              <a:rPr lang="en-US" dirty="0"/>
              <a:t>how about that rectangle part huh :)))))))))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F3300-C424-5545-B414-C44356CB2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 oh, another glowing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2CEA5-7C70-DA42-8163-1D9C2FAE2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95301"/>
          </a:xfrm>
        </p:spPr>
        <p:txBody>
          <a:bodyPr/>
          <a:lstStyle/>
          <a:p>
            <a:r>
              <a:rPr lang="en-US" b="1" dirty="0"/>
              <a:t>memory alignment</a:t>
            </a:r>
            <a:r>
              <a:rPr lang="en-US" dirty="0"/>
              <a:t> means…</a:t>
            </a:r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183E3-8837-BE4F-BCD6-9D68799A7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F35BF7-1523-6F46-8954-6BECA902D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79E00C-6DE6-0B4C-AF07-78BC6EB61F56}"/>
              </a:ext>
            </a:extLst>
          </p:cNvPr>
          <p:cNvSpPr/>
          <p:nvPr/>
        </p:nvSpPr>
        <p:spPr>
          <a:xfrm>
            <a:off x="647700" y="3283033"/>
            <a:ext cx="7848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4-byte values must be at addresses that are multiples of 4.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74BD391-C1B6-B444-96BD-4470F456D99D}"/>
              </a:ext>
            </a:extLst>
          </p:cNvPr>
          <p:cNvGrpSpPr/>
          <p:nvPr/>
        </p:nvGrpSpPr>
        <p:grpSpPr>
          <a:xfrm>
            <a:off x="-457200" y="1028740"/>
            <a:ext cx="10058400" cy="1676400"/>
            <a:chOff x="-685800" y="1789825"/>
            <a:chExt cx="10058400" cy="1676400"/>
          </a:xfrm>
        </p:grpSpPr>
        <p:sp>
          <p:nvSpPr>
            <p:cNvPr id="9" name="32-Point Star 8">
              <a:extLst>
                <a:ext uri="{FF2B5EF4-FFF2-40B4-BE49-F238E27FC236}">
                  <a16:creationId xmlns:a16="http://schemas.microsoft.com/office/drawing/2014/main" id="{9881C4C2-6E2F-8E47-9B36-A74FAC487CD3}"/>
                </a:ext>
              </a:extLst>
            </p:cNvPr>
            <p:cNvSpPr/>
            <p:nvPr/>
          </p:nvSpPr>
          <p:spPr>
            <a:xfrm>
              <a:off x="-685800" y="1789825"/>
              <a:ext cx="10058400" cy="1676400"/>
            </a:xfrm>
            <a:prstGeom prst="star32">
              <a:avLst>
                <a:gd name="adj" fmla="val 21360"/>
              </a:avLst>
            </a:prstGeom>
            <a:solidFill>
              <a:srgbClr val="FFE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F0FF277-EB3E-5B49-B4FB-BF1F28A88B08}"/>
                </a:ext>
              </a:extLst>
            </p:cNvPr>
            <p:cNvSpPr/>
            <p:nvPr/>
          </p:nvSpPr>
          <p:spPr>
            <a:xfrm>
              <a:off x="0" y="1958340"/>
              <a:ext cx="868680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000" b="1" dirty="0">
                  <a:solidFill>
                    <a:srgbClr val="FF0000"/>
                  </a:solidFill>
                </a:rPr>
                <a:t>the address of an </a:t>
              </a:r>
              <a:r>
                <a:rPr lang="en-US" sz="4000" b="1" i="1" dirty="0">
                  <a:solidFill>
                    <a:srgbClr val="FF0000"/>
                  </a:solidFill>
                </a:rPr>
                <a:t>n</a:t>
              </a:r>
              <a:r>
                <a:rPr lang="en-US" sz="4000" b="1" dirty="0">
                  <a:solidFill>
                    <a:srgbClr val="FF0000"/>
                  </a:solidFill>
                </a:rPr>
                <a:t>-byte value must be a multiple of </a:t>
              </a:r>
              <a:r>
                <a:rPr lang="en-US" sz="4000" b="1" i="1" dirty="0">
                  <a:solidFill>
                    <a:srgbClr val="FF0000"/>
                  </a:solidFill>
                </a:rPr>
                <a:t>n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0CF65174-6770-A34D-BA91-D029392F9DB6}"/>
              </a:ext>
            </a:extLst>
          </p:cNvPr>
          <p:cNvSpPr/>
          <p:nvPr/>
        </p:nvSpPr>
        <p:spPr>
          <a:xfrm>
            <a:off x="647700" y="2859766"/>
            <a:ext cx="7848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8-byte values must be at addresses that are multiples of 8.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7615CD-ED94-2B48-8550-AA40EDB531F9}"/>
              </a:ext>
            </a:extLst>
          </p:cNvPr>
          <p:cNvSpPr/>
          <p:nvPr/>
        </p:nvSpPr>
        <p:spPr>
          <a:xfrm>
            <a:off x="647700" y="3699830"/>
            <a:ext cx="7848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2-byte values must be at addresses that are multiples of 2.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ACB519F-65CC-A848-9052-0499F82D40D0}"/>
              </a:ext>
            </a:extLst>
          </p:cNvPr>
          <p:cNvSpPr/>
          <p:nvPr/>
        </p:nvSpPr>
        <p:spPr>
          <a:xfrm>
            <a:off x="647700" y="4124805"/>
            <a:ext cx="7848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1-byte values must be at addresses that are multiples of… 1?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05CC52-FAC4-A440-B86A-4C8FE870A73F}"/>
              </a:ext>
            </a:extLst>
          </p:cNvPr>
          <p:cNvSpPr/>
          <p:nvPr/>
        </p:nvSpPr>
        <p:spPr>
          <a:xfrm>
            <a:off x="2953753" y="4664719"/>
            <a:ext cx="586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(yes, </a:t>
            </a:r>
            <a:r>
              <a:rPr lang="en-US" sz="2200" i="1" dirty="0"/>
              <a:t>any</a:t>
            </a:r>
            <a:r>
              <a:rPr lang="en-US" sz="2200" dirty="0"/>
              <a:t> address is OK for a 1-byte value)</a:t>
            </a:r>
          </a:p>
        </p:txBody>
      </p:sp>
    </p:spTree>
    <p:extLst>
      <p:ext uri="{BB962C8B-B14F-4D97-AF65-F5344CB8AC3E}">
        <p14:creationId xmlns:p14="http://schemas.microsoft.com/office/powerpoint/2010/main" val="11571736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  <p:bldP spid="17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4A73A-6ADA-BF4C-B1D8-C89169AC7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alignment exist?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5228F-1746-A849-9B61-16F141711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 story short: </a:t>
            </a:r>
            <a:r>
              <a:rPr lang="en-US" b="1" dirty="0"/>
              <a:t>it makes memory accesses faster.</a:t>
            </a:r>
          </a:p>
          <a:p>
            <a:r>
              <a:rPr lang="en-US" dirty="0"/>
              <a:t>short story long </a:t>
            </a:r>
            <a:r>
              <a:rPr lang="en-US" i="1" dirty="0">
                <a:solidFill>
                  <a:srgbClr val="FF0000"/>
                </a:solidFill>
              </a:rPr>
              <a:t>(but not important, don't study this):</a:t>
            </a:r>
          </a:p>
          <a:p>
            <a:pPr lvl="1"/>
            <a:r>
              <a:rPr lang="en-US" i="1" dirty="0"/>
              <a:t>physically,</a:t>
            </a:r>
            <a:r>
              <a:rPr lang="en-US" dirty="0"/>
              <a:t> memory is implemented as a 2D grid of bits</a:t>
            </a:r>
          </a:p>
          <a:p>
            <a:pPr lvl="1"/>
            <a:r>
              <a:rPr lang="en-US" dirty="0"/>
              <a:t>memory accesses must happen one "row" at a time</a:t>
            </a:r>
          </a:p>
          <a:p>
            <a:r>
              <a:rPr lang="en-US" dirty="0"/>
              <a:t>as an example, if each row is 32 bits…</a:t>
            </a:r>
          </a:p>
          <a:p>
            <a:pPr lvl="1"/>
            <a:r>
              <a:rPr lang="en-US" dirty="0"/>
              <a:t>an unaligned word access will </a:t>
            </a:r>
            <a:r>
              <a:rPr lang="en-US" b="1" dirty="0"/>
              <a:t>overlap two rows</a:t>
            </a:r>
          </a:p>
          <a:p>
            <a:pPr lvl="1"/>
            <a:r>
              <a:rPr lang="en-US" dirty="0"/>
              <a:t>which is </a:t>
            </a:r>
            <a:r>
              <a:rPr lang="en-US" i="1" dirty="0"/>
              <a:t>possible</a:t>
            </a:r>
            <a:r>
              <a:rPr lang="en-US" dirty="0"/>
              <a:t> to solve, but makes the memory hardware </a:t>
            </a:r>
            <a:r>
              <a:rPr lang="en-US" i="1" dirty="0"/>
              <a:t>much</a:t>
            </a:r>
            <a:r>
              <a:rPr lang="en-US" dirty="0"/>
              <a:t> more complex and slower, and now some memory accesses are faster than others</a:t>
            </a:r>
          </a:p>
          <a:p>
            <a:pPr lvl="1"/>
            <a:r>
              <a:rPr lang="en-US" dirty="0" err="1"/>
              <a:t>SOOOOOOOoooooooooo</a:t>
            </a:r>
            <a:r>
              <a:rPr lang="en-US" dirty="0"/>
              <a:t> we just ban it.</a:t>
            </a:r>
          </a:p>
          <a:p>
            <a:pPr lvl="2"/>
            <a:r>
              <a:rPr lang="en-US" dirty="0"/>
              <a:t>on MIPS.</a:t>
            </a:r>
          </a:p>
          <a:p>
            <a:pPr lvl="3"/>
            <a:r>
              <a:rPr lang="en-US" sz="2000" dirty="0"/>
              <a:t>but not on all architectures.</a:t>
            </a:r>
          </a:p>
          <a:p>
            <a:pPr lvl="3"/>
            <a:r>
              <a:rPr lang="en-US" sz="1800" dirty="0"/>
              <a:t>but MIPS also has separate unaligned load/store instructions.</a:t>
            </a:r>
          </a:p>
          <a:p>
            <a:pPr lvl="4"/>
            <a:r>
              <a:rPr lang="en-US" sz="1600" i="1" dirty="0" err="1"/>
              <a:t>don'worryaboudit</a:t>
            </a:r>
            <a:endParaRPr lang="en-US" sz="1600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E56217-D6A0-584F-9265-EB0B39C21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E2CD66-7EF3-6B41-AC21-31235A0B4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9951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31DB2-65A9-3B47-A617-A5553F174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non-word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472F6-FF11-9449-B23B-BD13859EC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914399"/>
          </a:xfrm>
        </p:spPr>
        <p:txBody>
          <a:bodyPr/>
          <a:lstStyle/>
          <a:p>
            <a:r>
              <a:rPr lang="en-US" dirty="0"/>
              <a:t>for the same reason Java has more “flavors” of integer than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MIPS has more “flavors” of load and store than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dirty="0"/>
              <a:t>/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CA6F25-A764-2A47-9926-C32E20C0D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1D85A1-84CE-514A-A9BA-668AA1B7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CDFC8-93C2-694D-A3A7-8D4A52BAB668}"/>
              </a:ext>
            </a:extLst>
          </p:cNvPr>
          <p:cNvSpPr txBox="1"/>
          <p:nvPr/>
        </p:nvSpPr>
        <p:spPr>
          <a:xfrm>
            <a:off x="381000" y="1446998"/>
            <a:ext cx="2523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u="sng" dirty="0"/>
              <a:t>Java declaration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45C5D5-9FDC-5F4D-9356-DECE7D3465BA}"/>
              </a:ext>
            </a:extLst>
          </p:cNvPr>
          <p:cNvSpPr txBox="1"/>
          <p:nvPr/>
        </p:nvSpPr>
        <p:spPr>
          <a:xfrm>
            <a:off x="3132023" y="1446998"/>
            <a:ext cx="2651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u="sng" dirty="0"/>
              <a:t>MIPS declaration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8B60C5-8403-8243-A60E-4AC43A912F54}"/>
              </a:ext>
            </a:extLst>
          </p:cNvPr>
          <p:cNvSpPr txBox="1"/>
          <p:nvPr/>
        </p:nvSpPr>
        <p:spPr>
          <a:xfrm>
            <a:off x="6010965" y="1446998"/>
            <a:ext cx="2752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u="sng" dirty="0"/>
              <a:t>Load/store with…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DB9439-35D9-454E-BB0F-AF272DA5E3FF}"/>
              </a:ext>
            </a:extLst>
          </p:cNvPr>
          <p:cNvSpPr txBox="1"/>
          <p:nvPr/>
        </p:nvSpPr>
        <p:spPr>
          <a:xfrm>
            <a:off x="446082" y="1958614"/>
            <a:ext cx="2393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byte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b =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100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F117C4-315C-3E49-B17B-02D62AD84E8F}"/>
              </a:ext>
            </a:extLst>
          </p:cNvPr>
          <p:cNvSpPr txBox="1"/>
          <p:nvPr/>
        </p:nvSpPr>
        <p:spPr>
          <a:xfrm>
            <a:off x="3346023" y="1958615"/>
            <a:ext cx="2223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b: 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.byte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100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C6BCE9-A04B-B640-B6EA-1C86F5464FCA}"/>
              </a:ext>
            </a:extLst>
          </p:cNvPr>
          <p:cNvSpPr txBox="1"/>
          <p:nvPr/>
        </p:nvSpPr>
        <p:spPr>
          <a:xfrm>
            <a:off x="6273536" y="1958614"/>
            <a:ext cx="2226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lb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lbu</a:t>
            </a:r>
            <a:r>
              <a:rPr lang="en-US" sz="2400" dirty="0"/>
              <a:t> and </a:t>
            </a:r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sb</a:t>
            </a:r>
            <a:endParaRPr lang="en-US" sz="24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34874E-EFBC-F449-A3F3-036D29460FAE}"/>
              </a:ext>
            </a:extLst>
          </p:cNvPr>
          <p:cNvSpPr txBox="1"/>
          <p:nvPr/>
        </p:nvSpPr>
        <p:spPr>
          <a:xfrm>
            <a:off x="276164" y="2470230"/>
            <a:ext cx="27334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short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s =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1000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B3DB0C-D98A-284E-8F15-AA6738A3A461}"/>
              </a:ext>
            </a:extLst>
          </p:cNvPr>
          <p:cNvSpPr txBox="1"/>
          <p:nvPr/>
        </p:nvSpPr>
        <p:spPr>
          <a:xfrm>
            <a:off x="3261066" y="2470231"/>
            <a:ext cx="2393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s: 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.half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1000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DD8498F-A17F-4241-9F86-6D1807D9CC5C}"/>
              </a:ext>
            </a:extLst>
          </p:cNvPr>
          <p:cNvSpPr txBox="1"/>
          <p:nvPr/>
        </p:nvSpPr>
        <p:spPr>
          <a:xfrm>
            <a:off x="6273536" y="2470230"/>
            <a:ext cx="2226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lh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lhu</a:t>
            </a:r>
            <a:r>
              <a:rPr lang="en-US" sz="2400" dirty="0"/>
              <a:t> and </a:t>
            </a:r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</a:t>
            </a:r>
            <a:endParaRPr lang="en-US" sz="24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3C1AD3-3489-B54D-B4FA-F517194D9B83}"/>
              </a:ext>
            </a:extLst>
          </p:cNvPr>
          <p:cNvSpPr txBox="1"/>
          <p:nvPr/>
        </p:nvSpPr>
        <p:spPr>
          <a:xfrm>
            <a:off x="1241932" y="3299862"/>
            <a:ext cx="40382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these versions of load and store have the same alternate forms too, e.g. </a:t>
            </a:r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sb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t0, (t1)</a:t>
            </a:r>
            <a:endParaRPr lang="en-US" sz="2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EA9A0F3-B97F-394C-B165-A890FED54B47}"/>
              </a:ext>
            </a:extLst>
          </p:cNvPr>
          <p:cNvSpPr txBox="1"/>
          <p:nvPr/>
        </p:nvSpPr>
        <p:spPr>
          <a:xfrm>
            <a:off x="3132023" y="4569900"/>
            <a:ext cx="56100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but what the heck are </a:t>
            </a:r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lbu</a:t>
            </a:r>
            <a:r>
              <a:rPr lang="en-US" sz="2200" dirty="0"/>
              <a:t> and </a:t>
            </a:r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lhu</a:t>
            </a:r>
            <a:r>
              <a:rPr lang="en-US" sz="2200" dirty="0"/>
              <a:t> about?</a:t>
            </a:r>
          </a:p>
        </p:txBody>
      </p:sp>
    </p:spTree>
    <p:extLst>
      <p:ext uri="{BB962C8B-B14F-4D97-AF65-F5344CB8AC3E}">
        <p14:creationId xmlns:p14="http://schemas.microsoft.com/office/powerpoint/2010/main" val="1981159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5" grpId="0"/>
      <p:bldP spid="16" grpId="0"/>
      <p:bldP spid="17" grpId="0"/>
      <p:bldP spid="18" grpId="0"/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extension?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867593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byte</a:t>
            </a:r>
            <a:r>
              <a:rPr lang="en-US" dirty="0"/>
              <a:t> is </a:t>
            </a:r>
            <a:r>
              <a:rPr lang="en-US" b="1" dirty="0"/>
              <a:t>8 bits</a:t>
            </a:r>
            <a:r>
              <a:rPr lang="en-US" dirty="0"/>
              <a:t>. a MIPS register is </a:t>
            </a:r>
            <a:r>
              <a:rPr lang="en-US" b="1" dirty="0"/>
              <a:t>32 bits</a:t>
            </a:r>
            <a:r>
              <a:rPr lang="en-US" dirty="0"/>
              <a:t>. so if we load a </a:t>
            </a:r>
            <a:r>
              <a:rPr lang="en-US" b="1" dirty="0"/>
              <a:t>byte</a:t>
            </a:r>
            <a:r>
              <a:rPr lang="en-US" dirty="0"/>
              <a:t> into a register</a:t>
            </a:r>
            <a:r>
              <a:rPr lang="mr-IN" dirty="0"/>
              <a:t>…</a:t>
            </a:r>
            <a:r>
              <a:rPr lang="en-US" dirty="0"/>
              <a:t> we have to </a:t>
            </a:r>
            <a:r>
              <a:rPr lang="en-US" b="1" dirty="0"/>
              <a:t>fill in the extra bits.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673192"/>
              </p:ext>
            </p:extLst>
          </p:nvPr>
        </p:nvGraphicFramePr>
        <p:xfrm>
          <a:off x="152400" y="1592556"/>
          <a:ext cx="6423660" cy="79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05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5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5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44">
                <a:tc>
                  <a:txBody>
                    <a:bodyPr/>
                    <a:lstStyle/>
                    <a:p>
                      <a:r>
                        <a:rPr lang="en-US" sz="1600" dirty="0"/>
                        <a:t>31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5720" marR="4572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36273" marR="136273" marT="68136" marB="68136"/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3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00000000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517707"/>
              </p:ext>
            </p:extLst>
          </p:nvPr>
        </p:nvGraphicFramePr>
        <p:xfrm>
          <a:off x="6805730" y="1592555"/>
          <a:ext cx="2109670" cy="53340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2109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pPr algn="ctr"/>
                      <a:r>
                        <a:rPr lang="en-US" sz="29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10010000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Curved Down Arrow 8"/>
          <p:cNvSpPr/>
          <p:nvPr/>
        </p:nvSpPr>
        <p:spPr>
          <a:xfrm flipH="1">
            <a:off x="5840643" y="1104900"/>
            <a:ext cx="2032499" cy="487655"/>
          </a:xfrm>
          <a:prstGeom prst="curvedDownArrow">
            <a:avLst>
              <a:gd name="adj1" fmla="val 25000"/>
              <a:gd name="adj2" fmla="val 59532"/>
              <a:gd name="adj3" fmla="val 28145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56565"/>
              </p:ext>
            </p:extLst>
          </p:nvPr>
        </p:nvGraphicFramePr>
        <p:xfrm>
          <a:off x="152400" y="2896847"/>
          <a:ext cx="6423660" cy="79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05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5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5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45">
                <a:tc>
                  <a:txBody>
                    <a:bodyPr/>
                    <a:lstStyle/>
                    <a:p>
                      <a:r>
                        <a:rPr lang="en-US" sz="1600" dirty="0"/>
                        <a:t>31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5720" marR="4572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36273" marR="136273" marT="68136" marB="68136"/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3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11111111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11111111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11111111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10010000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" y="2477261"/>
            <a:ext cx="59716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If the byte is </a:t>
            </a:r>
            <a:r>
              <a:rPr lang="en-US" sz="2200" b="1" dirty="0"/>
              <a:t>signed</a:t>
            </a:r>
            <a:r>
              <a:rPr lang="mr-IN" sz="2200" b="1" dirty="0"/>
              <a:t>…</a:t>
            </a:r>
            <a:r>
              <a:rPr lang="en-US" sz="2200" b="1" dirty="0"/>
              <a:t> </a:t>
            </a:r>
            <a:r>
              <a:rPr lang="en-US" sz="2200" dirty="0"/>
              <a:t>what </a:t>
            </a:r>
            <a:r>
              <a:rPr lang="en-US" sz="2200" i="1" dirty="0"/>
              <a:t>should</a:t>
            </a:r>
            <a:r>
              <a:rPr lang="en-US" sz="2200" dirty="0"/>
              <a:t> it become?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147623"/>
              </p:ext>
            </p:extLst>
          </p:nvPr>
        </p:nvGraphicFramePr>
        <p:xfrm>
          <a:off x="152400" y="4196414"/>
          <a:ext cx="6423660" cy="79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05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5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5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46">
                <a:tc>
                  <a:txBody>
                    <a:bodyPr/>
                    <a:lstStyle/>
                    <a:p>
                      <a:r>
                        <a:rPr lang="en-US" sz="1600" dirty="0"/>
                        <a:t>31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5720" marR="4572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36273" marR="136273" marT="68136" marB="68136"/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3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00000000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00000000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00000000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10010000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96899" y="3765527"/>
            <a:ext cx="62923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If the byte is </a:t>
            </a:r>
            <a:r>
              <a:rPr lang="en-US" sz="2200" b="1" dirty="0"/>
              <a:t>unsigned</a:t>
            </a:r>
            <a:r>
              <a:rPr lang="mr-IN" sz="2200" b="1" dirty="0"/>
              <a:t>…</a:t>
            </a:r>
            <a:r>
              <a:rPr lang="en-US" sz="2200" b="1" dirty="0"/>
              <a:t> </a:t>
            </a:r>
            <a:r>
              <a:rPr lang="en-US" sz="2200" dirty="0"/>
              <a:t>what </a:t>
            </a:r>
            <a:r>
              <a:rPr lang="en-US" sz="2200" i="1" dirty="0"/>
              <a:t>should</a:t>
            </a:r>
            <a:r>
              <a:rPr lang="en-US" sz="2200" dirty="0"/>
              <a:t> it become?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05600" y="2729736"/>
            <a:ext cx="2133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lb</a:t>
            </a:r>
            <a:r>
              <a:rPr lang="en-US" dirty="0"/>
              <a:t> </a:t>
            </a:r>
            <a:r>
              <a:rPr lang="en-US" sz="2200" dirty="0"/>
              <a:t>does</a:t>
            </a:r>
            <a:br>
              <a:rPr lang="en-US" sz="2200" dirty="0"/>
            </a:br>
            <a:r>
              <a:rPr lang="en-US" sz="2200" dirty="0"/>
              <a:t>sign extension.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05600" y="4082415"/>
            <a:ext cx="20574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lbu</a:t>
            </a:r>
            <a:r>
              <a:rPr lang="en-US" sz="2200" dirty="0"/>
              <a:t> does zero extension.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92901" y="5062835"/>
            <a:ext cx="3881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lh</a:t>
            </a:r>
            <a:r>
              <a:rPr lang="en-US" sz="2400" dirty="0"/>
              <a:t> </a:t>
            </a:r>
            <a:r>
              <a:rPr lang="en-US" sz="2200" dirty="0"/>
              <a:t>and </a:t>
            </a:r>
            <a:r>
              <a:rPr lang="en-US" sz="24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lhu</a:t>
            </a:r>
            <a:r>
              <a:rPr lang="en-US" sz="2400" dirty="0"/>
              <a:t> </a:t>
            </a:r>
            <a:r>
              <a:rPr lang="en-US" sz="2200" dirty="0"/>
              <a:t>behave similarly.</a:t>
            </a:r>
          </a:p>
        </p:txBody>
      </p:sp>
    </p:spTree>
    <p:extLst>
      <p:ext uri="{BB962C8B-B14F-4D97-AF65-F5344CB8AC3E}">
        <p14:creationId xmlns:p14="http://schemas.microsoft.com/office/powerpoint/2010/main" val="32313791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3" grpId="0"/>
      <p:bldP spid="14" grpId="0"/>
      <p:bldP spid="15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/>
          <a:lstStyle/>
          <a:p>
            <a:r>
              <a:rPr lang="en-US" dirty="0"/>
              <a:t>when we store, we will have to </a:t>
            </a:r>
            <a:r>
              <a:rPr lang="en-US" b="1" dirty="0"/>
              <a:t>leave some bits behind, </a:t>
            </a:r>
            <a:r>
              <a:rPr lang="en-US" dirty="0"/>
              <a:t>so the stored value is </a:t>
            </a:r>
            <a:r>
              <a:rPr lang="en-US" b="1" dirty="0"/>
              <a:t>truncated.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because we're going from a </a:t>
            </a:r>
            <a:r>
              <a:rPr lang="en-US" i="1" dirty="0"/>
              <a:t>larger</a:t>
            </a:r>
            <a:r>
              <a:rPr lang="en-US" dirty="0"/>
              <a:t> number of bits to a </a:t>
            </a:r>
            <a:r>
              <a:rPr lang="en-US" i="1" dirty="0"/>
              <a:t>smaller</a:t>
            </a:r>
            <a:r>
              <a:rPr lang="en-US" dirty="0"/>
              <a:t> number of bits, all the leading 1s/0s can be left behind</a:t>
            </a:r>
          </a:p>
          <a:p>
            <a:r>
              <a:rPr lang="en-US" dirty="0"/>
              <a:t>therefore, </a:t>
            </a:r>
            <a:r>
              <a:rPr lang="en-US" b="1" dirty="0"/>
              <a:t>there are no </a:t>
            </a:r>
            <a:r>
              <a:rPr lang="en-US" b="1" dirty="0" err="1">
                <a:solidFill>
                  <a:srgbClr val="FF0000"/>
                </a:solidFill>
              </a:rPr>
              <a:t>sbu</a:t>
            </a:r>
            <a:r>
              <a:rPr lang="en-US" b="1" dirty="0"/>
              <a:t>/</a:t>
            </a:r>
            <a:r>
              <a:rPr lang="en-US" b="1" dirty="0" err="1">
                <a:solidFill>
                  <a:srgbClr val="FF0000"/>
                </a:solidFill>
              </a:rPr>
              <a:t>shu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/>
              <a:t>instructions</a:t>
            </a:r>
          </a:p>
          <a:p>
            <a:r>
              <a:rPr lang="en-US" dirty="0"/>
              <a:t>but remember: </a:t>
            </a:r>
            <a:r>
              <a:rPr lang="en-US" b="1" dirty="0"/>
              <a:t>truncating a value too far can give incorrect results!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2400" y="1516356"/>
          <a:ext cx="6423660" cy="914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05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5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5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4369">
                <a:tc>
                  <a:txBody>
                    <a:bodyPr/>
                    <a:lstStyle/>
                    <a:p>
                      <a:r>
                        <a:rPr lang="en-US" sz="2400" dirty="0"/>
                        <a:t>31</a:t>
                      </a:r>
                      <a:endParaRPr lang="en-US" sz="2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5720" marR="4572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0</a:t>
                      </a:r>
                      <a:endParaRPr lang="en-US" sz="2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36273" marR="136273" marT="68136" marB="68136"/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3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11111111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11111111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11001000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00000100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bytes and half-words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52400" y="1516355"/>
          <a:ext cx="6423660" cy="914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05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5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5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4369">
                <a:tc>
                  <a:txBody>
                    <a:bodyPr/>
                    <a:lstStyle/>
                    <a:p>
                      <a:r>
                        <a:rPr lang="en-US" sz="2400" dirty="0"/>
                        <a:t>31</a:t>
                      </a:r>
                      <a:endParaRPr lang="en-US" sz="2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5720" marR="4572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0</a:t>
                      </a:r>
                      <a:endParaRPr lang="en-US" sz="2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36273" marR="136273" marT="68136" marB="68136"/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3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11111111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11111111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11001000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00000100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6626437" y="1516357"/>
          <a:ext cx="2461268" cy="426743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1230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6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74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11001000</a:t>
                      </a:r>
                      <a:endParaRPr lang="en-US" sz="21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00000100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Curved Down Arrow 8"/>
          <p:cNvSpPr/>
          <p:nvPr/>
        </p:nvSpPr>
        <p:spPr>
          <a:xfrm rot="10800000" flipH="1" flipV="1">
            <a:off x="5713230" y="1028701"/>
            <a:ext cx="2032499" cy="487655"/>
          </a:xfrm>
          <a:prstGeom prst="curvedDownArrow">
            <a:avLst>
              <a:gd name="adj1" fmla="val 25000"/>
              <a:gd name="adj2" fmla="val 59532"/>
              <a:gd name="adj3" fmla="val 2814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2586" y="1054692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sh</a:t>
            </a:r>
            <a:endParaRPr lang="en-US" sz="2400" b="1" dirty="0">
              <a:solidFill>
                <a:srgbClr val="00B05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1498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Endianness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37141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matter of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686800" cy="838199"/>
          </a:xfrm>
        </p:spPr>
        <p:txBody>
          <a:bodyPr/>
          <a:lstStyle/>
          <a:p>
            <a:r>
              <a:rPr lang="en-US" dirty="0"/>
              <a:t>let's say there's a word at address 4.</a:t>
            </a:r>
          </a:p>
          <a:p>
            <a:r>
              <a:rPr lang="en-US" dirty="0"/>
              <a:t>what </a:t>
            </a:r>
            <a:r>
              <a:rPr lang="en-US" b="1" dirty="0"/>
              <a:t>word</a:t>
            </a:r>
            <a:r>
              <a:rPr lang="en-US" dirty="0"/>
              <a:t> do those 4 bytes represent?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421312" y="1409701"/>
          <a:ext cx="1999047" cy="345947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3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4211">
                <a:tc>
                  <a:txBody>
                    <a:bodyPr/>
                    <a:lstStyle/>
                    <a:p>
                      <a:pPr algn="r"/>
                      <a:r>
                        <a:rPr lang="en-US" sz="2200" b="0" i="1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22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121860" marR="121860" marT="60931" marB="6093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Val</a:t>
                      </a:r>
                    </a:p>
                  </a:txBody>
                  <a:tcPr marL="121860" marR="121860" marT="60931" marB="6093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211">
                <a:tc>
                  <a:txBody>
                    <a:bodyPr/>
                    <a:lstStyle/>
                    <a:p>
                      <a:pPr algn="r"/>
                      <a:endParaRPr lang="en-US" sz="2400" b="0" i="1" dirty="0">
                        <a:solidFill>
                          <a:schemeClr val="tx1"/>
                        </a:solidFill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21860" marR="121860" marT="60931" marB="6093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...</a:t>
                      </a:r>
                    </a:p>
                  </a:txBody>
                  <a:tcPr marL="121860" marR="121860" marT="60931" marB="6093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211">
                <a:tc>
                  <a:txBody>
                    <a:bodyPr/>
                    <a:lstStyle/>
                    <a:p>
                      <a:pPr algn="r"/>
                      <a:r>
                        <a:rPr lang="en-US" sz="2400" b="0" i="1" dirty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0004</a:t>
                      </a:r>
                    </a:p>
                  </a:txBody>
                  <a:tcPr marL="121860" marR="121860" marT="60931" marB="6093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DE</a:t>
                      </a:r>
                    </a:p>
                  </a:txBody>
                  <a:tcPr marL="121860" marR="121860" marT="60931" marB="6093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211">
                <a:tc>
                  <a:txBody>
                    <a:bodyPr/>
                    <a:lstStyle/>
                    <a:p>
                      <a:pPr algn="r"/>
                      <a:r>
                        <a:rPr lang="en-US" sz="2400" b="0" i="1" dirty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0005</a:t>
                      </a:r>
                    </a:p>
                  </a:txBody>
                  <a:tcPr marL="121860" marR="121860" marT="60931" marB="6093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C0</a:t>
                      </a:r>
                    </a:p>
                  </a:txBody>
                  <a:tcPr marL="121860" marR="121860" marT="60931" marB="6093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211">
                <a:tc>
                  <a:txBody>
                    <a:bodyPr/>
                    <a:lstStyle/>
                    <a:p>
                      <a:pPr algn="r"/>
                      <a:r>
                        <a:rPr lang="en-US" sz="2400" b="0" i="1" dirty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0006</a:t>
                      </a:r>
                    </a:p>
                  </a:txBody>
                  <a:tcPr marL="121860" marR="121860" marT="60931" marB="6093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EF</a:t>
                      </a:r>
                    </a:p>
                  </a:txBody>
                  <a:tcPr marL="121860" marR="121860" marT="60931" marB="6093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211">
                <a:tc>
                  <a:txBody>
                    <a:bodyPr/>
                    <a:lstStyle/>
                    <a:p>
                      <a:pPr algn="r"/>
                      <a:r>
                        <a:rPr lang="en-US" sz="2400" b="0" i="1" dirty="0">
                          <a:solidFill>
                            <a:schemeClr val="tx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0007</a:t>
                      </a:r>
                    </a:p>
                  </a:txBody>
                  <a:tcPr marL="121860" marR="121860" marT="60931" marB="6093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BE</a:t>
                      </a:r>
                    </a:p>
                  </a:txBody>
                  <a:tcPr marL="121860" marR="121860" marT="60931" marB="6093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4211">
                <a:tc>
                  <a:txBody>
                    <a:bodyPr/>
                    <a:lstStyle/>
                    <a:p>
                      <a:pPr algn="r"/>
                      <a:endParaRPr lang="en-US" sz="2400" b="0" i="1" dirty="0">
                        <a:solidFill>
                          <a:schemeClr val="tx1"/>
                        </a:solidFill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21860" marR="121860" marT="60931" marB="6093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...</a:t>
                      </a:r>
                    </a:p>
                  </a:txBody>
                  <a:tcPr marL="121860" marR="121860" marT="60931" marB="6093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4583158" y="1409700"/>
          <a:ext cx="1999047" cy="345947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3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4211">
                <a:tc>
                  <a:txBody>
                    <a:bodyPr/>
                    <a:lstStyle/>
                    <a:p>
                      <a:pPr algn="r"/>
                      <a:r>
                        <a:rPr lang="en-US" sz="2200" b="0" i="1" dirty="0" err="1">
                          <a:solidFill>
                            <a:schemeClr val="tx1"/>
                          </a:solidFill>
                        </a:rPr>
                        <a:t>Addr</a:t>
                      </a:r>
                      <a:endParaRPr lang="en-US" sz="22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121860" marR="121860" marT="60931" marB="6093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Val</a:t>
                      </a:r>
                    </a:p>
                  </a:txBody>
                  <a:tcPr marL="121860" marR="121860" marT="60931" marB="6093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211">
                <a:tc>
                  <a:txBody>
                    <a:bodyPr/>
                    <a:lstStyle/>
                    <a:p>
                      <a:pPr algn="r"/>
                      <a:endParaRPr lang="en-US" sz="2400" b="0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21860" marR="121860" marT="60931" marB="6093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...</a:t>
                      </a:r>
                    </a:p>
                  </a:txBody>
                  <a:tcPr marL="121860" marR="121860" marT="60931" marB="6093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211">
                <a:tc>
                  <a:txBody>
                    <a:bodyPr/>
                    <a:lstStyle/>
                    <a:p>
                      <a:pPr algn="r"/>
                      <a:r>
                        <a:rPr lang="en-US" sz="2400" b="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0007</a:t>
                      </a:r>
                    </a:p>
                  </a:txBody>
                  <a:tcPr marL="121860" marR="121860" marT="60931" marB="6093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BE</a:t>
                      </a:r>
                    </a:p>
                  </a:txBody>
                  <a:tcPr marL="121860" marR="121860" marT="60931" marB="6093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211">
                <a:tc>
                  <a:txBody>
                    <a:bodyPr/>
                    <a:lstStyle/>
                    <a:p>
                      <a:pPr algn="r"/>
                      <a:r>
                        <a:rPr lang="en-US" sz="2400" b="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0006</a:t>
                      </a:r>
                    </a:p>
                  </a:txBody>
                  <a:tcPr marL="121860" marR="121860" marT="60931" marB="6093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EF</a:t>
                      </a:r>
                    </a:p>
                  </a:txBody>
                  <a:tcPr marL="121860" marR="121860" marT="60931" marB="6093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211">
                <a:tc>
                  <a:txBody>
                    <a:bodyPr/>
                    <a:lstStyle/>
                    <a:p>
                      <a:pPr algn="r"/>
                      <a:r>
                        <a:rPr lang="en-US" sz="2400" b="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0005</a:t>
                      </a:r>
                    </a:p>
                  </a:txBody>
                  <a:tcPr marL="121860" marR="121860" marT="60931" marB="6093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C0</a:t>
                      </a:r>
                    </a:p>
                  </a:txBody>
                  <a:tcPr marL="121860" marR="121860" marT="60931" marB="6093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211">
                <a:tc>
                  <a:txBody>
                    <a:bodyPr/>
                    <a:lstStyle/>
                    <a:p>
                      <a:pPr algn="r"/>
                      <a:r>
                        <a:rPr lang="en-US" sz="2400" b="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0004</a:t>
                      </a:r>
                    </a:p>
                  </a:txBody>
                  <a:tcPr marL="121860" marR="121860" marT="60931" marB="6093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DE</a:t>
                      </a:r>
                    </a:p>
                  </a:txBody>
                  <a:tcPr marL="121860" marR="121860" marT="60931" marB="6093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4211">
                <a:tc>
                  <a:txBody>
                    <a:bodyPr/>
                    <a:lstStyle/>
                    <a:p>
                      <a:pPr algn="r"/>
                      <a:endParaRPr lang="en-US" sz="2400" b="0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21860" marR="121860" marT="60931" marB="6093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...</a:t>
                      </a:r>
                    </a:p>
                  </a:txBody>
                  <a:tcPr marL="121860" marR="121860" marT="60931" marB="6093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3464" y="3721770"/>
            <a:ext cx="2012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sz="2400" dirty="0"/>
              <a:t>…</a:t>
            </a:r>
            <a:r>
              <a:rPr lang="en-US" sz="2400" dirty="0"/>
              <a:t>is it 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0xDEC0EFBE</a:t>
            </a:r>
            <a:r>
              <a:rPr lang="en-US" sz="2400" dirty="0"/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03136" y="3718186"/>
            <a:ext cx="2012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sz="2400" dirty="0"/>
              <a:t>…</a:t>
            </a:r>
            <a:r>
              <a:rPr lang="en-US" sz="2400" dirty="0"/>
              <a:t>is it 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0xBEEFC0DE</a:t>
            </a:r>
            <a:r>
              <a:rPr lang="en-US" sz="2400" dirty="0"/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252" y="1413446"/>
            <a:ext cx="2295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if we think of addresses </a:t>
            </a:r>
            <a:r>
              <a:rPr lang="en-US" sz="2400" i="1" dirty="0"/>
              <a:t>increasing downward, </a:t>
            </a:r>
            <a:r>
              <a:rPr lang="en-US" sz="2400" dirty="0"/>
              <a:t>and </a:t>
            </a:r>
            <a:r>
              <a:rPr lang="en-US" sz="2400" b="1" dirty="0"/>
              <a:t>read top to bottom</a:t>
            </a:r>
            <a:r>
              <a:rPr lang="mr-IN" sz="2400" b="1" i="1" dirty="0"/>
              <a:t>…</a:t>
            </a:r>
            <a:endParaRPr lang="en-US" sz="2400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70419" y="1417030"/>
            <a:ext cx="19990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if we think of addresses </a:t>
            </a:r>
            <a:r>
              <a:rPr lang="en-US" sz="2400" i="1" dirty="0"/>
              <a:t>increasing upward, </a:t>
            </a:r>
            <a:r>
              <a:rPr lang="en-US" sz="2400" dirty="0"/>
              <a:t>and </a:t>
            </a:r>
            <a:r>
              <a:rPr lang="en-US" sz="2400" b="1" dirty="0"/>
              <a:t>read top to bottom</a:t>
            </a:r>
            <a:r>
              <a:rPr lang="mr-IN" sz="2400" b="1" i="1" dirty="0"/>
              <a:t>…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8712377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12" grpId="0"/>
      <p:bldP spid="13" grpId="0"/>
      <p:bldP spid="14" grpId="0"/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84B2E-AAB8-FB45-A613-B3326033B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Endianness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B623D-F288-474D-ACF2-6DDADA4A5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015667"/>
          </a:xfrm>
        </p:spPr>
        <p:txBody>
          <a:bodyPr/>
          <a:lstStyle/>
          <a:p>
            <a:r>
              <a:rPr lang="en-US" sz="1400" dirty="0"/>
              <a:t>remember how the CPU "chops up" and "reassembles" values larger than a byte when loading and storing?</a:t>
            </a:r>
          </a:p>
          <a:p>
            <a:r>
              <a:rPr lang="en-US" b="1" dirty="0"/>
              <a:t>endianness</a:t>
            </a:r>
            <a:r>
              <a:rPr lang="en-US" dirty="0"/>
              <a:t> is what rule it uses to decide </a:t>
            </a:r>
            <a:r>
              <a:rPr lang="en-US" b="1" dirty="0"/>
              <a:t>which byte goes first.</a:t>
            </a:r>
          </a:p>
          <a:p>
            <a:r>
              <a:rPr lang="en-US" dirty="0"/>
              <a:t>looking at the memory horizontally…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289DA7-99B2-C940-870F-10F625A0B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6C20D-BDD7-3041-9BCE-DFDDC5D02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F6C2E5A-EFE2-1449-BDC6-7E57F34539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758203"/>
              </p:ext>
            </p:extLst>
          </p:nvPr>
        </p:nvGraphicFramePr>
        <p:xfrm>
          <a:off x="469089" y="2174575"/>
          <a:ext cx="8141511" cy="682925"/>
        </p:xfrm>
        <a:graphic>
          <a:graphicData uri="http://schemas.openxmlformats.org/drawingml/2006/table">
            <a:tbl>
              <a:tblPr firstCol="1" bandRow="1">
                <a:tableStyleId>{00A15C55-8517-42AA-B614-E9B94910E393}</a:tableStyleId>
              </a:tblPr>
              <a:tblGrid>
                <a:gridCol w="102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4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4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4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4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04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043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682925"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Val</a:t>
                      </a:r>
                    </a:p>
                  </a:txBody>
                  <a:tcPr marL="131740" marR="131740" marT="65869" marB="658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05</a:t>
                      </a:r>
                    </a:p>
                  </a:txBody>
                  <a:tcPr marL="131740" marR="131740" marT="65869" marB="658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</a:p>
                  </a:txBody>
                  <a:tcPr marL="131740" marR="131740" marT="65869" marB="658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</a:p>
                  </a:txBody>
                  <a:tcPr marL="131740" marR="131740" marT="65869" marB="658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</a:p>
                  </a:txBody>
                  <a:tcPr marL="131740" marR="131740" marT="65869" marB="658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DE</a:t>
                      </a:r>
                    </a:p>
                  </a:txBody>
                  <a:tcPr marL="131740" marR="131740" marT="65869" marB="658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C0</a:t>
                      </a:r>
                    </a:p>
                  </a:txBody>
                  <a:tcPr marL="131740" marR="131740" marT="65869" marB="658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EF</a:t>
                      </a:r>
                    </a:p>
                  </a:txBody>
                  <a:tcPr marL="131740" marR="131740" marT="65869" marB="658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BE</a:t>
                      </a:r>
                    </a:p>
                  </a:txBody>
                  <a:tcPr marL="131740" marR="131740" marT="65869" marB="658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</a:p>
                  </a:txBody>
                  <a:tcPr marL="131740" marR="131740" marT="65869" marB="6586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CBE5EA0-143C-ED4C-9049-38D2E43965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424118"/>
              </p:ext>
            </p:extLst>
          </p:nvPr>
        </p:nvGraphicFramePr>
        <p:xfrm>
          <a:off x="469089" y="1570391"/>
          <a:ext cx="8139040" cy="604184"/>
        </p:xfrm>
        <a:graphic>
          <a:graphicData uri="http://schemas.openxmlformats.org/drawingml/2006/table">
            <a:tbl>
              <a:tblPr firstCol="1">
                <a:tableStyleId>{2D5ABB26-0587-4C30-8999-92F81FD0307C}</a:tableStyleId>
              </a:tblPr>
              <a:tblGrid>
                <a:gridCol w="1025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4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4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4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4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04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043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604184">
                <a:tc>
                  <a:txBody>
                    <a:bodyPr/>
                    <a:lstStyle/>
                    <a:p>
                      <a:pPr algn="ctr"/>
                      <a:r>
                        <a:rPr lang="en-US" sz="2600" i="1" dirty="0" err="1"/>
                        <a:t>Addr</a:t>
                      </a:r>
                      <a:endParaRPr lang="en-US" sz="2600" i="1" dirty="0"/>
                    </a:p>
                  </a:txBody>
                  <a:tcPr marL="131740" marR="131740" marT="65869" marB="65869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  <a:endParaRPr lang="en-US" sz="31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31740" marR="131740" marT="65869" marB="65869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01</a:t>
                      </a:r>
                      <a:endParaRPr lang="en-US" sz="31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31740" marR="131740" marT="65869" marB="65869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02</a:t>
                      </a:r>
                      <a:endParaRPr lang="en-US" sz="31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31740" marR="131740" marT="65869" marB="65869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03</a:t>
                      </a:r>
                      <a:endParaRPr lang="en-US" sz="31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31740" marR="131740" marT="65869" marB="65869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04</a:t>
                      </a:r>
                      <a:endParaRPr lang="en-US" sz="31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31740" marR="131740" marT="65869" marB="65869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05</a:t>
                      </a:r>
                      <a:endParaRPr lang="en-US" sz="31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31740" marR="131740" marT="65869" marB="65869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06</a:t>
                      </a:r>
                      <a:endParaRPr lang="en-US" sz="31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31740" marR="131740" marT="65869" marB="65869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07</a:t>
                      </a:r>
                      <a:endParaRPr lang="en-US" sz="31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31740" marR="131740" marT="65869" marB="65869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i="1" dirty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sz="3100" b="1" i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131740" marR="131740" marT="65869" marB="65869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164E58B-9BDB-504D-BED2-1E11BBCEA9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345950"/>
              </p:ext>
            </p:extLst>
          </p:nvPr>
        </p:nvGraphicFramePr>
        <p:xfrm>
          <a:off x="469089" y="3459133"/>
          <a:ext cx="3587222" cy="682925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752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2925">
                <a:tc>
                  <a:txBody>
                    <a:bodyPr/>
                    <a:lstStyle/>
                    <a:p>
                      <a:pPr algn="ctr"/>
                      <a:r>
                        <a:rPr lang="en-US" sz="31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t0</a:t>
                      </a:r>
                    </a:p>
                  </a:txBody>
                  <a:tcPr marL="131740" marR="131740" marT="65869" marB="658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0x00000005</a:t>
                      </a:r>
                      <a:endParaRPr lang="en-US" sz="3600" b="1" dirty="0">
                        <a:latin typeface="Consolas" panose="020B0609020204030204" pitchFamily="49" charset="0"/>
                        <a:ea typeface="Consolas" charset="0"/>
                        <a:cs typeface="Consolas" panose="020B0609020204030204" pitchFamily="49" charset="0"/>
                      </a:endParaRPr>
                    </a:p>
                  </a:txBody>
                  <a:tcPr marL="131740" marR="131740" marT="65869" marB="6586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1FB0DE5-A6F4-714C-A114-0E0C21D350A6}"/>
              </a:ext>
            </a:extLst>
          </p:cNvPr>
          <p:cNvSpPr txBox="1"/>
          <p:nvPr/>
        </p:nvSpPr>
        <p:spPr>
          <a:xfrm>
            <a:off x="233504" y="4201481"/>
            <a:ext cx="4058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 </a:t>
            </a:r>
            <a:r>
              <a:rPr lang="en-US" sz="2200" b="1" dirty="0"/>
              <a:t>little-endian </a:t>
            </a:r>
            <a:r>
              <a:rPr lang="en-US" sz="2200" dirty="0"/>
              <a:t>CPU "swaps the order" of the bytes.</a:t>
            </a:r>
            <a:endParaRPr lang="en-US" sz="2200" b="1" i="1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4FF1531-BA59-F94A-981F-AAF0D35EA986}"/>
              </a:ext>
            </a:extLst>
          </p:cNvPr>
          <p:cNvCxnSpPr>
            <a:cxnSpLocks/>
          </p:cNvCxnSpPr>
          <p:nvPr/>
        </p:nvCxnSpPr>
        <p:spPr>
          <a:xfrm>
            <a:off x="2133600" y="2649345"/>
            <a:ext cx="1475874" cy="95050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EE3AFCA-D630-1646-9934-748557D1625F}"/>
              </a:ext>
            </a:extLst>
          </p:cNvPr>
          <p:cNvCxnSpPr>
            <a:cxnSpLocks/>
          </p:cNvCxnSpPr>
          <p:nvPr/>
        </p:nvCxnSpPr>
        <p:spPr>
          <a:xfrm flipH="1">
            <a:off x="2133601" y="2695074"/>
            <a:ext cx="1860883" cy="90477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735C4FE2-C357-3648-87D9-7A25B937D5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132679"/>
              </p:ext>
            </p:extLst>
          </p:nvPr>
        </p:nvGraphicFramePr>
        <p:xfrm>
          <a:off x="4507327" y="3459133"/>
          <a:ext cx="3587222" cy="682925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752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2925">
                <a:tc>
                  <a:txBody>
                    <a:bodyPr/>
                    <a:lstStyle/>
                    <a:p>
                      <a:pPr algn="ctr"/>
                      <a:r>
                        <a:rPr lang="en-US" sz="31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t0</a:t>
                      </a:r>
                    </a:p>
                  </a:txBody>
                  <a:tcPr marL="131740" marR="131740" marT="65869" marB="658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0xDEC0EFBE</a:t>
                      </a:r>
                      <a:endParaRPr lang="en-US" sz="3600" b="1" dirty="0">
                        <a:latin typeface="Consolas" panose="020B0609020204030204" pitchFamily="49" charset="0"/>
                        <a:ea typeface="Consolas" charset="0"/>
                        <a:cs typeface="Consolas" panose="020B0609020204030204" pitchFamily="49" charset="0"/>
                      </a:endParaRPr>
                    </a:p>
                  </a:txBody>
                  <a:tcPr marL="131740" marR="131740" marT="65869" marB="6586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21EA2D0F-492E-5D44-BE2F-94B33884393A}"/>
              </a:ext>
            </a:extLst>
          </p:cNvPr>
          <p:cNvSpPr txBox="1"/>
          <p:nvPr/>
        </p:nvSpPr>
        <p:spPr>
          <a:xfrm>
            <a:off x="4759757" y="4212322"/>
            <a:ext cx="31160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 </a:t>
            </a:r>
            <a:r>
              <a:rPr lang="en-US" sz="2200" b="1" dirty="0"/>
              <a:t>big-endian </a:t>
            </a:r>
            <a:r>
              <a:rPr lang="en-US" sz="2200" dirty="0"/>
              <a:t>CPU "keeps them in order".</a:t>
            </a:r>
            <a:endParaRPr lang="en-US" sz="2200" b="1" i="1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1DA69F8-E39C-B143-9FA5-D44FC13A3672}"/>
              </a:ext>
            </a:extLst>
          </p:cNvPr>
          <p:cNvCxnSpPr>
            <a:cxnSpLocks/>
          </p:cNvCxnSpPr>
          <p:nvPr/>
        </p:nvCxnSpPr>
        <p:spPr>
          <a:xfrm>
            <a:off x="5322771" y="2704699"/>
            <a:ext cx="789271" cy="9144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E7D3829-CEBC-CE4F-8F6E-307479B1234F}"/>
              </a:ext>
            </a:extLst>
          </p:cNvPr>
          <p:cNvCxnSpPr>
            <a:cxnSpLocks/>
          </p:cNvCxnSpPr>
          <p:nvPr/>
        </p:nvCxnSpPr>
        <p:spPr>
          <a:xfrm>
            <a:off x="7421078" y="2704699"/>
            <a:ext cx="211756" cy="90477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99059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better: little or big?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as long as you're consistent, </a:t>
            </a:r>
            <a:r>
              <a:rPr lang="en-US" dirty="0"/>
              <a:t>it doesn't matter</a:t>
            </a:r>
          </a:p>
          <a:p>
            <a:pPr lvl="1"/>
            <a:r>
              <a:rPr lang="en-US" dirty="0"/>
              <a:t>…but </a:t>
            </a:r>
            <a:r>
              <a:rPr lang="en-US" i="1" dirty="0"/>
              <a:t>most </a:t>
            </a:r>
            <a:r>
              <a:rPr lang="en-US" dirty="0"/>
              <a:t>computers in common use today are little-endian.</a:t>
            </a:r>
          </a:p>
          <a:p>
            <a:r>
              <a:rPr lang="en-US" dirty="0"/>
              <a:t>endianness is kind of like “which side of the road you drive on.” some countries chose left and some chose right, and all that matters is that everyone </a:t>
            </a:r>
            <a:r>
              <a:rPr lang="en-US" i="1" dirty="0"/>
              <a:t>agrees to drive on the same side.</a:t>
            </a:r>
            <a:endParaRPr lang="en-US" dirty="0"/>
          </a:p>
          <a:p>
            <a:r>
              <a:rPr lang="en-US" dirty="0"/>
              <a:t>endianness pops up whenever you have </a:t>
            </a:r>
            <a:r>
              <a:rPr lang="en-US" b="1" dirty="0"/>
              <a:t>sequences of bytes.</a:t>
            </a:r>
          </a:p>
          <a:p>
            <a:pPr lvl="1"/>
            <a:r>
              <a:rPr lang="en-US" dirty="0"/>
              <a:t>not just </a:t>
            </a:r>
            <a:r>
              <a:rPr lang="en-US" b="1" dirty="0"/>
              <a:t>memory, </a:t>
            </a:r>
            <a:r>
              <a:rPr lang="en-US" dirty="0"/>
              <a:t>but also </a:t>
            </a:r>
            <a:r>
              <a:rPr lang="en-US" b="1" dirty="0"/>
              <a:t>files</a:t>
            </a:r>
            <a:r>
              <a:rPr lang="en-US" dirty="0"/>
              <a:t> and </a:t>
            </a:r>
            <a:r>
              <a:rPr lang="en-US" b="1" dirty="0"/>
              <a:t>networking.</a:t>
            </a:r>
          </a:p>
          <a:p>
            <a:r>
              <a:rPr lang="en-US" b="1" dirty="0"/>
              <a:t>which one is MIPS?</a:t>
            </a:r>
          </a:p>
          <a:p>
            <a:pPr lvl="1"/>
            <a:r>
              <a:rPr lang="en-US" dirty="0"/>
              <a:t>it's </a:t>
            </a:r>
            <a:r>
              <a:rPr lang="en-US" i="1" dirty="0"/>
              <a:t>bi-endian </a:t>
            </a:r>
            <a:r>
              <a:rPr lang="mr-IN" i="1" dirty="0"/>
              <a:t>–</a:t>
            </a:r>
            <a:r>
              <a:rPr lang="en-US" i="1" dirty="0"/>
              <a:t> </a:t>
            </a:r>
            <a:r>
              <a:rPr lang="en-US" dirty="0"/>
              <a:t>can work in either configuration</a:t>
            </a:r>
            <a:endParaRPr lang="en-US" i="1" dirty="0"/>
          </a:p>
          <a:p>
            <a:pPr lvl="1"/>
            <a:r>
              <a:rPr lang="en-US" dirty="0"/>
              <a:t>but MARS uses the </a:t>
            </a:r>
            <a:r>
              <a:rPr lang="en-US" b="1" dirty="0"/>
              <a:t>endianness of the computer it's running on</a:t>
            </a:r>
            <a:endParaRPr lang="en-US" dirty="0"/>
          </a:p>
          <a:p>
            <a:pPr lvl="2"/>
            <a:r>
              <a:rPr lang="en-US" dirty="0"/>
              <a:t>so </a:t>
            </a:r>
            <a:r>
              <a:rPr lang="en-US" b="1" dirty="0"/>
              <a:t>little-endian </a:t>
            </a:r>
            <a:r>
              <a:rPr lang="en-US" dirty="0"/>
              <a:t>for everyone.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7155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D14A9-AA18-BA4E-AB3D-F6E631A0D5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FBC8A9-8957-6042-B9E1-5CDFFADFD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9B4AF0-3585-FC45-A25A-0888C052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5981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F01BE-E8B8-424C-843F-F1072B8A7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an array?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30366-50B2-6649-A1AB-2CFD006B4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838199"/>
          </a:xfrm>
        </p:spPr>
        <p:txBody>
          <a:bodyPr/>
          <a:lstStyle/>
          <a:p>
            <a:r>
              <a:rPr lang="en-US" dirty="0"/>
              <a:t>I mean more… </a:t>
            </a:r>
            <a:r>
              <a:rPr lang="en-US" i="1" dirty="0"/>
              <a:t>existentially.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828759-51DF-0C4C-A958-E59A7B1A3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DC117C-5463-5C42-8C5D-2F875F237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3232A6-1895-6342-8B93-CC67A7C9ADDE}"/>
              </a:ext>
            </a:extLst>
          </p:cNvPr>
          <p:cNvSpPr/>
          <p:nvPr/>
        </p:nvSpPr>
        <p:spPr>
          <a:xfrm>
            <a:off x="4482830" y="1071888"/>
            <a:ext cx="43693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now let's think about </a:t>
            </a:r>
            <a:r>
              <a:rPr lang="en-US" sz="2200" b="1" dirty="0"/>
              <a:t>array slots. </a:t>
            </a:r>
            <a:r>
              <a:rPr lang="en-US" sz="1400" dirty="0"/>
              <a:t>(or items, or elements, or whatever)</a:t>
            </a:r>
            <a:endParaRPr lang="en-US" sz="2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D3B72A-F293-2C42-BD98-C972DC6D2428}"/>
              </a:ext>
            </a:extLst>
          </p:cNvPr>
          <p:cNvSpPr/>
          <p:nvPr/>
        </p:nvSpPr>
        <p:spPr>
          <a:xfrm>
            <a:off x="291830" y="1010334"/>
            <a:ext cx="4267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first let's think about </a:t>
            </a:r>
            <a:r>
              <a:rPr lang="en-US" sz="2200" b="1" dirty="0"/>
              <a:t>variables</a:t>
            </a:r>
            <a:r>
              <a:rPr lang="en-US" sz="2200" i="1" dirty="0"/>
              <a:t>. </a:t>
            </a:r>
            <a:r>
              <a:rPr lang="en-US" sz="2200" dirty="0"/>
              <a:t>what can you </a:t>
            </a:r>
            <a:r>
              <a:rPr lang="en-US" sz="2200" i="1" dirty="0"/>
              <a:t>do</a:t>
            </a:r>
            <a:r>
              <a:rPr lang="en-US" sz="2200" dirty="0"/>
              <a:t> with them?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3F9537-BD52-0146-98C6-9CAA2DCF9D4C}"/>
              </a:ext>
            </a:extLst>
          </p:cNvPr>
          <p:cNvSpPr/>
          <p:nvPr/>
        </p:nvSpPr>
        <p:spPr>
          <a:xfrm>
            <a:off x="1219200" y="1893225"/>
            <a:ext cx="2057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BC8D6A-8ADB-0548-B9F1-A6EFC4ECC98E}"/>
              </a:ext>
            </a:extLst>
          </p:cNvPr>
          <p:cNvSpPr/>
          <p:nvPr/>
        </p:nvSpPr>
        <p:spPr>
          <a:xfrm>
            <a:off x="1219199" y="2336535"/>
            <a:ext cx="2057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print(</a:t>
            </a:r>
            <a:r>
              <a:rPr lang="en-US" sz="2400" b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E717EA-3E71-1F45-B816-BCC1C66DB481}"/>
              </a:ext>
            </a:extLst>
          </p:cNvPr>
          <p:cNvSpPr/>
          <p:nvPr/>
        </p:nvSpPr>
        <p:spPr>
          <a:xfrm>
            <a:off x="1219198" y="2779845"/>
            <a:ext cx="2057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B253E2-330F-984D-ADF2-86D31793908C}"/>
              </a:ext>
            </a:extLst>
          </p:cNvPr>
          <p:cNvSpPr/>
          <p:nvPr/>
        </p:nvSpPr>
        <p:spPr>
          <a:xfrm>
            <a:off x="1219197" y="3223155"/>
            <a:ext cx="2057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p = &amp;</a:t>
            </a:r>
            <a:r>
              <a:rPr lang="en-US" sz="2400" b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9A33BBE-53B6-BC43-B430-7038F595C8A1}"/>
              </a:ext>
            </a:extLst>
          </p:cNvPr>
          <p:cNvSpPr/>
          <p:nvPr/>
        </p:nvSpPr>
        <p:spPr>
          <a:xfrm>
            <a:off x="114298" y="3751586"/>
            <a:ext cx="426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(in C, 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en-US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1800" dirty="0"/>
              <a:t> gets </a:t>
            </a:r>
            <a:r>
              <a:rPr lang="en-US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1800" dirty="0" err="1"/>
              <a:t>'s</a:t>
            </a:r>
            <a:r>
              <a:rPr lang="en-US" sz="1800" dirty="0"/>
              <a:t> </a:t>
            </a:r>
            <a:r>
              <a:rPr lang="en-US" sz="1800" i="1" dirty="0"/>
              <a:t>address</a:t>
            </a:r>
            <a:r>
              <a:rPr lang="en-US" sz="1800" dirty="0"/>
              <a:t>.)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B07344B-D742-6B42-B87C-8C18B7151CF5}"/>
              </a:ext>
            </a:extLst>
          </p:cNvPr>
          <p:cNvSpPr/>
          <p:nvPr/>
        </p:nvSpPr>
        <p:spPr>
          <a:xfrm>
            <a:off x="5638800" y="1893225"/>
            <a:ext cx="2057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a[i]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C5D1495-4DCF-0143-9363-0D905516E879}"/>
              </a:ext>
            </a:extLst>
          </p:cNvPr>
          <p:cNvSpPr/>
          <p:nvPr/>
        </p:nvSpPr>
        <p:spPr>
          <a:xfrm>
            <a:off x="5638798" y="2336535"/>
            <a:ext cx="23622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print(</a:t>
            </a:r>
            <a:r>
              <a:rPr lang="en-US" sz="24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a[i]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5D67AF6-47D8-F94F-846E-E82E7BD9E0CB}"/>
              </a:ext>
            </a:extLst>
          </p:cNvPr>
          <p:cNvSpPr/>
          <p:nvPr/>
        </p:nvSpPr>
        <p:spPr>
          <a:xfrm>
            <a:off x="5638798" y="2779845"/>
            <a:ext cx="2057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a[i]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1A75781-9B7D-A049-95D1-8763BA2BC5DE}"/>
              </a:ext>
            </a:extLst>
          </p:cNvPr>
          <p:cNvSpPr/>
          <p:nvPr/>
        </p:nvSpPr>
        <p:spPr>
          <a:xfrm>
            <a:off x="5638797" y="3223155"/>
            <a:ext cx="2057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p = &amp;</a:t>
            </a:r>
            <a:r>
              <a:rPr lang="en-US" sz="24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a[i]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90E9B46-A879-D247-A081-718710B098DB}"/>
              </a:ext>
            </a:extLst>
          </p:cNvPr>
          <p:cNvSpPr/>
          <p:nvPr/>
        </p:nvSpPr>
        <p:spPr>
          <a:xfrm>
            <a:off x="837389" y="4469446"/>
            <a:ext cx="739302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they're both </a:t>
            </a:r>
            <a:r>
              <a:rPr lang="en-US" sz="2200" b="1" dirty="0"/>
              <a:t>places where you can store one value.</a:t>
            </a:r>
          </a:p>
        </p:txBody>
      </p:sp>
    </p:spTree>
    <p:extLst>
      <p:ext uri="{BB962C8B-B14F-4D97-AF65-F5344CB8AC3E}">
        <p14:creationId xmlns:p14="http://schemas.microsoft.com/office/powerpoint/2010/main" val="15407851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8" grpId="0"/>
      <p:bldP spid="19" grpId="0"/>
      <p:bldP spid="20" grpId="0"/>
      <p:bldP spid="21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AFC0C-B923-7B47-A543-11ACC301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made out of ticky-tacky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8215B-4EA3-7449-B4C9-4801A5DC2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495300"/>
          </a:xfrm>
        </p:spPr>
        <p:txBody>
          <a:bodyPr/>
          <a:lstStyle/>
          <a:p>
            <a:r>
              <a:rPr lang="en-US" dirty="0"/>
              <a:t>imagine you're walking down the street in a city neighborhood.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8FEA6E-CC79-D448-A27E-F7C2EA6F6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211A99-6DBF-F04C-848E-148EC2125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686F27F-B06F-0F47-B39A-7122E4FE4B7E}"/>
              </a:ext>
            </a:extLst>
          </p:cNvPr>
          <p:cNvGrpSpPr/>
          <p:nvPr/>
        </p:nvGrpSpPr>
        <p:grpSpPr>
          <a:xfrm>
            <a:off x="457200" y="1063895"/>
            <a:ext cx="5715000" cy="1848450"/>
            <a:chOff x="1097774" y="1181100"/>
            <a:chExt cx="6948452" cy="2247396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3C472B1-CAB7-5E47-9871-92120C09B2D5}"/>
                </a:ext>
              </a:extLst>
            </p:cNvPr>
            <p:cNvGrpSpPr/>
            <p:nvPr/>
          </p:nvGrpSpPr>
          <p:grpSpPr>
            <a:xfrm>
              <a:off x="1097774" y="1181100"/>
              <a:ext cx="1389694" cy="2247396"/>
              <a:chOff x="1676400" y="1333500"/>
              <a:chExt cx="1083733" cy="1752600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8925CB16-EE24-094E-8CF6-AB54AB3C71B6}"/>
                  </a:ext>
                </a:extLst>
              </p:cNvPr>
              <p:cNvGrpSpPr/>
              <p:nvPr/>
            </p:nvGrpSpPr>
            <p:grpSpPr>
              <a:xfrm>
                <a:off x="1676400" y="1333500"/>
                <a:ext cx="1083733" cy="1752600"/>
                <a:chOff x="1905000" y="1181100"/>
                <a:chExt cx="1083733" cy="1752600"/>
              </a:xfrm>
              <a:solidFill>
                <a:srgbClr val="FFF0E1"/>
              </a:solidFill>
            </p:grpSpPr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289FFEB3-09BE-2646-B4B7-F006A733B1A1}"/>
                    </a:ext>
                  </a:extLst>
                </p:cNvPr>
                <p:cNvSpPr/>
                <p:nvPr/>
              </p:nvSpPr>
              <p:spPr>
                <a:xfrm>
                  <a:off x="1905000" y="1632656"/>
                  <a:ext cx="1083733" cy="1301044"/>
                </a:xfrm>
                <a:prstGeom prst="rect">
                  <a:avLst/>
                </a:prstGeom>
                <a:grp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Triangle 6">
                  <a:extLst>
                    <a:ext uri="{FF2B5EF4-FFF2-40B4-BE49-F238E27FC236}">
                      <a16:creationId xmlns:a16="http://schemas.microsoft.com/office/drawing/2014/main" id="{4BC97D81-856F-5047-A16C-BA95EF11D6A9}"/>
                    </a:ext>
                  </a:extLst>
                </p:cNvPr>
                <p:cNvSpPr/>
                <p:nvPr/>
              </p:nvSpPr>
              <p:spPr>
                <a:xfrm>
                  <a:off x="1905000" y="1181100"/>
                  <a:ext cx="1083733" cy="451556"/>
                </a:xfrm>
                <a:prstGeom prst="triangle">
                  <a:avLst/>
                </a:prstGeom>
                <a:grp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8C25877-98CB-2B44-985A-B25288D9D407}"/>
                  </a:ext>
                </a:extLst>
              </p:cNvPr>
              <p:cNvSpPr/>
              <p:nvPr/>
            </p:nvSpPr>
            <p:spPr>
              <a:xfrm>
                <a:off x="2065866" y="2476500"/>
                <a:ext cx="304800" cy="609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0F4F3B1-7B7A-1F4A-A55E-D1F10654EEB8}"/>
                </a:ext>
              </a:extLst>
            </p:cNvPr>
            <p:cNvGrpSpPr/>
            <p:nvPr/>
          </p:nvGrpSpPr>
          <p:grpSpPr>
            <a:xfrm>
              <a:off x="2487466" y="1181100"/>
              <a:ext cx="1389694" cy="2247396"/>
              <a:chOff x="1676400" y="1333500"/>
              <a:chExt cx="1083733" cy="1752600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EAFCCD40-D9B5-024C-9719-D772056FDECA}"/>
                  </a:ext>
                </a:extLst>
              </p:cNvPr>
              <p:cNvGrpSpPr/>
              <p:nvPr/>
            </p:nvGrpSpPr>
            <p:grpSpPr>
              <a:xfrm>
                <a:off x="1676400" y="1333500"/>
                <a:ext cx="1083733" cy="1752600"/>
                <a:chOff x="1905000" y="1181100"/>
                <a:chExt cx="1083733" cy="1752600"/>
              </a:xfrm>
              <a:solidFill>
                <a:srgbClr val="FFF0E1"/>
              </a:solidFill>
            </p:grpSpPr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9EBCCB88-D46B-164C-9EF3-814AB5E6D953}"/>
                    </a:ext>
                  </a:extLst>
                </p:cNvPr>
                <p:cNvSpPr/>
                <p:nvPr/>
              </p:nvSpPr>
              <p:spPr>
                <a:xfrm>
                  <a:off x="1905000" y="1632656"/>
                  <a:ext cx="1083733" cy="1301044"/>
                </a:xfrm>
                <a:prstGeom prst="rect">
                  <a:avLst/>
                </a:prstGeom>
                <a:solidFill>
                  <a:srgbClr val="F1FDE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Triangle 15">
                  <a:extLst>
                    <a:ext uri="{FF2B5EF4-FFF2-40B4-BE49-F238E27FC236}">
                      <a16:creationId xmlns:a16="http://schemas.microsoft.com/office/drawing/2014/main" id="{D99254DE-C392-A34C-9A6D-904C838DBD66}"/>
                    </a:ext>
                  </a:extLst>
                </p:cNvPr>
                <p:cNvSpPr/>
                <p:nvPr/>
              </p:nvSpPr>
              <p:spPr>
                <a:xfrm>
                  <a:off x="1905000" y="1181100"/>
                  <a:ext cx="1083733" cy="451556"/>
                </a:xfrm>
                <a:prstGeom prst="triangle">
                  <a:avLst/>
                </a:prstGeom>
                <a:solidFill>
                  <a:srgbClr val="F1FDE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73E4F50-EB5A-E445-8CC5-FAC6E211B808}"/>
                  </a:ext>
                </a:extLst>
              </p:cNvPr>
              <p:cNvSpPr/>
              <p:nvPr/>
            </p:nvSpPr>
            <p:spPr>
              <a:xfrm>
                <a:off x="2065866" y="2476500"/>
                <a:ext cx="304800" cy="609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841C7856-4D97-5A48-8BC5-5604F557B8FA}"/>
                </a:ext>
              </a:extLst>
            </p:cNvPr>
            <p:cNvGrpSpPr/>
            <p:nvPr/>
          </p:nvGrpSpPr>
          <p:grpSpPr>
            <a:xfrm>
              <a:off x="3877158" y="1181100"/>
              <a:ext cx="1389694" cy="2247396"/>
              <a:chOff x="1676400" y="1333500"/>
              <a:chExt cx="1083733" cy="1752600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F518CC51-5C94-7540-8493-492C0610F38F}"/>
                  </a:ext>
                </a:extLst>
              </p:cNvPr>
              <p:cNvGrpSpPr/>
              <p:nvPr/>
            </p:nvGrpSpPr>
            <p:grpSpPr>
              <a:xfrm>
                <a:off x="1676400" y="1333500"/>
                <a:ext cx="1083733" cy="1752600"/>
                <a:chOff x="1905000" y="1181100"/>
                <a:chExt cx="1083733" cy="1752600"/>
              </a:xfrm>
              <a:solidFill>
                <a:srgbClr val="FFF0E1"/>
              </a:solidFill>
            </p:grpSpPr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5FED0582-F2B6-B845-83A6-F1F1F80BE937}"/>
                    </a:ext>
                  </a:extLst>
                </p:cNvPr>
                <p:cNvSpPr/>
                <p:nvPr/>
              </p:nvSpPr>
              <p:spPr>
                <a:xfrm>
                  <a:off x="1905000" y="1632656"/>
                  <a:ext cx="1083733" cy="1301044"/>
                </a:xfrm>
                <a:prstGeom prst="rect">
                  <a:avLst/>
                </a:prstGeom>
                <a:solidFill>
                  <a:srgbClr val="E1FDF5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Triangle 20">
                  <a:extLst>
                    <a:ext uri="{FF2B5EF4-FFF2-40B4-BE49-F238E27FC236}">
                      <a16:creationId xmlns:a16="http://schemas.microsoft.com/office/drawing/2014/main" id="{A456C451-798D-6B4E-BA72-CF1AFD60F9A1}"/>
                    </a:ext>
                  </a:extLst>
                </p:cNvPr>
                <p:cNvSpPr/>
                <p:nvPr/>
              </p:nvSpPr>
              <p:spPr>
                <a:xfrm>
                  <a:off x="1905000" y="1181100"/>
                  <a:ext cx="1083733" cy="451556"/>
                </a:xfrm>
                <a:prstGeom prst="triangle">
                  <a:avLst/>
                </a:prstGeom>
                <a:solidFill>
                  <a:srgbClr val="E1FDF5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D5C44A3-A33F-544A-AEB4-29BDA3E0F722}"/>
                  </a:ext>
                </a:extLst>
              </p:cNvPr>
              <p:cNvSpPr/>
              <p:nvPr/>
            </p:nvSpPr>
            <p:spPr>
              <a:xfrm>
                <a:off x="2065866" y="2476500"/>
                <a:ext cx="304800" cy="609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EFC087D-BEEE-1F41-A4B9-BA5F3FE4CAD2}"/>
                </a:ext>
              </a:extLst>
            </p:cNvPr>
            <p:cNvGrpSpPr/>
            <p:nvPr/>
          </p:nvGrpSpPr>
          <p:grpSpPr>
            <a:xfrm>
              <a:off x="6656532" y="1181100"/>
              <a:ext cx="1389694" cy="2247396"/>
              <a:chOff x="1676400" y="1333500"/>
              <a:chExt cx="1083733" cy="1752600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9270EB06-8637-0144-9139-D505A9BC7B31}"/>
                  </a:ext>
                </a:extLst>
              </p:cNvPr>
              <p:cNvGrpSpPr/>
              <p:nvPr/>
            </p:nvGrpSpPr>
            <p:grpSpPr>
              <a:xfrm>
                <a:off x="1676400" y="1333500"/>
                <a:ext cx="1083733" cy="1752600"/>
                <a:chOff x="1905000" y="1181100"/>
                <a:chExt cx="1083733" cy="1752600"/>
              </a:xfrm>
              <a:solidFill>
                <a:srgbClr val="FFF0E1"/>
              </a:solidFill>
            </p:grpSpPr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2296FC41-5E7B-924B-81D3-6E20EABBDBC4}"/>
                    </a:ext>
                  </a:extLst>
                </p:cNvPr>
                <p:cNvSpPr/>
                <p:nvPr/>
              </p:nvSpPr>
              <p:spPr>
                <a:xfrm>
                  <a:off x="1905000" y="1632656"/>
                  <a:ext cx="1083733" cy="1301044"/>
                </a:xfrm>
                <a:prstGeom prst="rect">
                  <a:avLst/>
                </a:prstGeom>
                <a:grp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Triangle 25">
                  <a:extLst>
                    <a:ext uri="{FF2B5EF4-FFF2-40B4-BE49-F238E27FC236}">
                      <a16:creationId xmlns:a16="http://schemas.microsoft.com/office/drawing/2014/main" id="{149945B7-A2AD-B842-AC37-23C9B41552A6}"/>
                    </a:ext>
                  </a:extLst>
                </p:cNvPr>
                <p:cNvSpPr/>
                <p:nvPr/>
              </p:nvSpPr>
              <p:spPr>
                <a:xfrm>
                  <a:off x="1905000" y="1181100"/>
                  <a:ext cx="1083733" cy="451556"/>
                </a:xfrm>
                <a:prstGeom prst="triangle">
                  <a:avLst/>
                </a:prstGeom>
                <a:solidFill>
                  <a:srgbClr val="FFF0E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E1B41D55-2A56-4441-A143-A7A7B3E93138}"/>
                  </a:ext>
                </a:extLst>
              </p:cNvPr>
              <p:cNvSpPr/>
              <p:nvPr/>
            </p:nvSpPr>
            <p:spPr>
              <a:xfrm>
                <a:off x="2065866" y="2476500"/>
                <a:ext cx="304800" cy="609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606EC80D-C16E-6143-9A62-2E564CDB8A93}"/>
                </a:ext>
              </a:extLst>
            </p:cNvPr>
            <p:cNvGrpSpPr/>
            <p:nvPr/>
          </p:nvGrpSpPr>
          <p:grpSpPr>
            <a:xfrm>
              <a:off x="5266846" y="1181100"/>
              <a:ext cx="1389694" cy="2247396"/>
              <a:chOff x="1676400" y="1333500"/>
              <a:chExt cx="1083733" cy="1752600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EC71ED0B-4509-C44C-A42E-44BDDF6CD500}"/>
                  </a:ext>
                </a:extLst>
              </p:cNvPr>
              <p:cNvGrpSpPr/>
              <p:nvPr/>
            </p:nvGrpSpPr>
            <p:grpSpPr>
              <a:xfrm>
                <a:off x="1676400" y="1333500"/>
                <a:ext cx="1083733" cy="1752600"/>
                <a:chOff x="1905000" y="1181100"/>
                <a:chExt cx="1083733" cy="1752600"/>
              </a:xfrm>
              <a:solidFill>
                <a:srgbClr val="FFF0E1"/>
              </a:solidFill>
            </p:grpSpPr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22C2FF37-6817-8246-AE0F-1B720C00C2E3}"/>
                    </a:ext>
                  </a:extLst>
                </p:cNvPr>
                <p:cNvSpPr/>
                <p:nvPr/>
              </p:nvSpPr>
              <p:spPr>
                <a:xfrm>
                  <a:off x="1905000" y="1632656"/>
                  <a:ext cx="1083733" cy="1301044"/>
                </a:xfrm>
                <a:prstGeom prst="rect">
                  <a:avLst/>
                </a:prstGeom>
                <a:solidFill>
                  <a:srgbClr val="D4A69A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Triangle 30">
                  <a:extLst>
                    <a:ext uri="{FF2B5EF4-FFF2-40B4-BE49-F238E27FC236}">
                      <a16:creationId xmlns:a16="http://schemas.microsoft.com/office/drawing/2014/main" id="{B47DD8A5-4A61-4C4B-9A46-F5B8DCAE2660}"/>
                    </a:ext>
                  </a:extLst>
                </p:cNvPr>
                <p:cNvSpPr/>
                <p:nvPr/>
              </p:nvSpPr>
              <p:spPr>
                <a:xfrm>
                  <a:off x="1905000" y="1181100"/>
                  <a:ext cx="1083733" cy="451556"/>
                </a:xfrm>
                <a:prstGeom prst="triangle">
                  <a:avLst/>
                </a:prstGeom>
                <a:solidFill>
                  <a:srgbClr val="D4A69A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025A5EC7-18BD-104B-B158-28DFC18CC7A7}"/>
                  </a:ext>
                </a:extLst>
              </p:cNvPr>
              <p:cNvSpPr/>
              <p:nvPr/>
            </p:nvSpPr>
            <p:spPr>
              <a:xfrm>
                <a:off x="2065866" y="2476500"/>
                <a:ext cx="304800" cy="609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8085E98-FEB5-2344-B449-1F20B85C1EDF}"/>
                </a:ext>
              </a:extLst>
            </p:cNvPr>
            <p:cNvSpPr txBox="1"/>
            <p:nvPr/>
          </p:nvSpPr>
          <p:spPr>
            <a:xfrm>
              <a:off x="1479073" y="2194208"/>
              <a:ext cx="6270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121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D3D6A35-7A42-DE49-A2C3-9E93B38620AA}"/>
                </a:ext>
              </a:extLst>
            </p:cNvPr>
            <p:cNvSpPr txBox="1"/>
            <p:nvPr/>
          </p:nvSpPr>
          <p:spPr>
            <a:xfrm>
              <a:off x="2868765" y="2194449"/>
              <a:ext cx="6270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123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2013A0B-F0CA-A84F-9A57-2261E7DB76B0}"/>
                </a:ext>
              </a:extLst>
            </p:cNvPr>
            <p:cNvSpPr txBox="1"/>
            <p:nvPr/>
          </p:nvSpPr>
          <p:spPr>
            <a:xfrm>
              <a:off x="4258445" y="2194208"/>
              <a:ext cx="6270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125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73010B0-CEAD-7044-A518-D83F559D6B3B}"/>
                </a:ext>
              </a:extLst>
            </p:cNvPr>
            <p:cNvSpPr txBox="1"/>
            <p:nvPr/>
          </p:nvSpPr>
          <p:spPr>
            <a:xfrm>
              <a:off x="5648125" y="2193967"/>
              <a:ext cx="6270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127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8CF89FA-C8EB-314E-85D4-AC6112CAFD9D}"/>
                </a:ext>
              </a:extLst>
            </p:cNvPr>
            <p:cNvSpPr txBox="1"/>
            <p:nvPr/>
          </p:nvSpPr>
          <p:spPr>
            <a:xfrm>
              <a:off x="7037805" y="2193726"/>
              <a:ext cx="6270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129</a:t>
              </a:r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17493216-D2EC-624E-810C-7078883FC2FD}"/>
              </a:ext>
            </a:extLst>
          </p:cNvPr>
          <p:cNvSpPr/>
          <p:nvPr/>
        </p:nvSpPr>
        <p:spPr>
          <a:xfrm>
            <a:off x="6150832" y="1643114"/>
            <a:ext cx="297180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they're </a:t>
            </a:r>
            <a:r>
              <a:rPr lang="en-US" sz="2200" b="1" dirty="0"/>
              <a:t>equidistant. </a:t>
            </a:r>
            <a:r>
              <a:rPr lang="en-US" sz="2200" dirty="0"/>
              <a:t>they're a </a:t>
            </a:r>
            <a:r>
              <a:rPr lang="en-US" sz="2200" b="1" dirty="0"/>
              <a:t>constant </a:t>
            </a:r>
            <a:r>
              <a:rPr lang="en-US" sz="2200" dirty="0"/>
              <a:t>distance </a:t>
            </a:r>
            <a:r>
              <a:rPr lang="en-US" sz="2200" i="1" dirty="0"/>
              <a:t>d</a:t>
            </a:r>
            <a:r>
              <a:rPr lang="en-US" sz="2200" dirty="0"/>
              <a:t> apart.</a:t>
            </a:r>
            <a:endParaRPr lang="en-US" sz="2200" b="1" dirty="0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8045999-8B49-734C-8E7A-27D81A55DA9D}"/>
              </a:ext>
            </a:extLst>
          </p:cNvPr>
          <p:cNvGrpSpPr/>
          <p:nvPr/>
        </p:nvGrpSpPr>
        <p:grpSpPr>
          <a:xfrm>
            <a:off x="4457685" y="2920465"/>
            <a:ext cx="1143003" cy="610722"/>
            <a:chOff x="1784598" y="3237999"/>
            <a:chExt cx="1389693" cy="610722"/>
          </a:xfrm>
        </p:grpSpPr>
        <p:sp>
          <p:nvSpPr>
            <p:cNvPr id="44" name="Right Brace 43">
              <a:extLst>
                <a:ext uri="{FF2B5EF4-FFF2-40B4-BE49-F238E27FC236}">
                  <a16:creationId xmlns:a16="http://schemas.microsoft.com/office/drawing/2014/main" id="{12A60937-6D6D-3B4A-BB2A-8CEC7CDA4EFA}"/>
                </a:ext>
              </a:extLst>
            </p:cNvPr>
            <p:cNvSpPr/>
            <p:nvPr/>
          </p:nvSpPr>
          <p:spPr>
            <a:xfrm rot="5400000">
              <a:off x="2364894" y="2657703"/>
              <a:ext cx="229101" cy="1389693"/>
            </a:xfrm>
            <a:prstGeom prst="rightBrace">
              <a:avLst>
                <a:gd name="adj1" fmla="val 41578"/>
                <a:gd name="adj2" fmla="val 5000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069EAE35-956D-B747-8272-C591BA0EC016}"/>
                </a:ext>
              </a:extLst>
            </p:cNvPr>
            <p:cNvSpPr/>
            <p:nvPr/>
          </p:nvSpPr>
          <p:spPr>
            <a:xfrm>
              <a:off x="2257198" y="3417834"/>
              <a:ext cx="46053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i="1" dirty="0"/>
                <a:t>d</a:t>
              </a:r>
              <a:endParaRPr lang="en-US" sz="2200" b="1" i="1" dirty="0"/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4F1AE8FE-A31D-0843-829E-DB85EC02C088}"/>
              </a:ext>
            </a:extLst>
          </p:cNvPr>
          <p:cNvSpPr/>
          <p:nvPr/>
        </p:nvSpPr>
        <p:spPr>
          <a:xfrm>
            <a:off x="1781649" y="3906128"/>
            <a:ext cx="612948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if you are at 121, and you want to get to 127… </a:t>
            </a:r>
            <a:r>
              <a:rPr lang="en-US" sz="2200" b="1" dirty="0"/>
              <a:t>how far do you travel?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F28FC15-2233-8344-A31E-2C903F8C65B8}"/>
              </a:ext>
            </a:extLst>
          </p:cNvPr>
          <p:cNvGrpSpPr/>
          <p:nvPr/>
        </p:nvGrpSpPr>
        <p:grpSpPr>
          <a:xfrm>
            <a:off x="524672" y="2955505"/>
            <a:ext cx="838203" cy="1190877"/>
            <a:chOff x="609600" y="2955863"/>
            <a:chExt cx="838203" cy="1190877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DABB5DB-CE7D-6A46-82E2-D0D1936D52DA}"/>
                </a:ext>
              </a:extLst>
            </p:cNvPr>
            <p:cNvSpPr/>
            <p:nvPr/>
          </p:nvSpPr>
          <p:spPr>
            <a:xfrm>
              <a:off x="609600" y="3315743"/>
              <a:ext cx="838203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/>
                <a:t>YOU ARE HERE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ED506AAF-8E60-0C41-A3A3-5B3A8A8033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8701" y="2955863"/>
              <a:ext cx="0" cy="38740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73DA5B0-685B-A548-A3AA-A19DB2331CB0}"/>
              </a:ext>
            </a:extLst>
          </p:cNvPr>
          <p:cNvGrpSpPr/>
          <p:nvPr/>
        </p:nvGrpSpPr>
        <p:grpSpPr>
          <a:xfrm>
            <a:off x="1043593" y="2920465"/>
            <a:ext cx="3414105" cy="878241"/>
            <a:chOff x="1784598" y="2986002"/>
            <a:chExt cx="4150958" cy="878241"/>
          </a:xfrm>
        </p:grpSpPr>
        <p:sp>
          <p:nvSpPr>
            <p:cNvPr id="54" name="Right Brace 53">
              <a:extLst>
                <a:ext uri="{FF2B5EF4-FFF2-40B4-BE49-F238E27FC236}">
                  <a16:creationId xmlns:a16="http://schemas.microsoft.com/office/drawing/2014/main" id="{2DD817E9-2D5D-AF4D-B5FD-F2A95496FA90}"/>
                </a:ext>
              </a:extLst>
            </p:cNvPr>
            <p:cNvSpPr/>
            <p:nvPr/>
          </p:nvSpPr>
          <p:spPr>
            <a:xfrm rot="5400000">
              <a:off x="3635101" y="1135499"/>
              <a:ext cx="449951" cy="4150958"/>
            </a:xfrm>
            <a:prstGeom prst="rightBrace">
              <a:avLst>
                <a:gd name="adj1" fmla="val 41578"/>
                <a:gd name="adj2" fmla="val 5000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5A384D32-D790-5248-B1B4-A3B54F4BF549}"/>
                </a:ext>
              </a:extLst>
            </p:cNvPr>
            <p:cNvSpPr/>
            <p:nvPr/>
          </p:nvSpPr>
          <p:spPr>
            <a:xfrm>
              <a:off x="3331355" y="3433356"/>
              <a:ext cx="103937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i="1" dirty="0"/>
                <a:t>3d</a:t>
              </a:r>
              <a:endParaRPr lang="en-US" sz="2200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1364589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EE0C8-E63D-7348-9F42-9DB700DE8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Declaring multiple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0C8DC-AC93-DC46-94AA-FEBA82FA9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609599"/>
          </a:xfrm>
        </p:spPr>
        <p:txBody>
          <a:bodyPr/>
          <a:lstStyle/>
          <a:p>
            <a:r>
              <a:rPr lang="en-US" dirty="0"/>
              <a:t>let's see what the assembler does if we declare 5 variables in a row.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52FBEF-1389-0A44-ADBD-58DC8C27F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926E46-50B4-9346-88DD-C72D91339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BA41BF-4AE5-8849-9765-524B1692EB02}"/>
              </a:ext>
            </a:extLst>
          </p:cNvPr>
          <p:cNvSpPr/>
          <p:nvPr/>
        </p:nvSpPr>
        <p:spPr>
          <a:xfrm>
            <a:off x="1600200" y="1456901"/>
            <a:ext cx="1981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data</a:t>
            </a: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a: .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word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b: .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word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c: .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word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d: .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word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e: .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word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EB96B2-EE7D-7B4A-9644-427DED0760D6}"/>
              </a:ext>
            </a:extLst>
          </p:cNvPr>
          <p:cNvSpPr/>
          <p:nvPr/>
        </p:nvSpPr>
        <p:spPr>
          <a:xfrm>
            <a:off x="3009900" y="1104900"/>
            <a:ext cx="3124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look at their </a:t>
            </a:r>
            <a:r>
              <a:rPr lang="en-US" sz="2200" b="1" dirty="0"/>
              <a:t>addresses </a:t>
            </a:r>
            <a:r>
              <a:rPr lang="en-US" sz="2200" dirty="0"/>
              <a:t>in the labels window.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AF3F1D-840E-DB4F-A258-ABEFCF8ECE86}"/>
              </a:ext>
            </a:extLst>
          </p:cNvPr>
          <p:cNvSpPr/>
          <p:nvPr/>
        </p:nvSpPr>
        <p:spPr>
          <a:xfrm>
            <a:off x="3581400" y="1829756"/>
            <a:ext cx="1981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0x100100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00</a:t>
            </a: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0x100100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04</a:t>
            </a: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0x100100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08</a:t>
            </a: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0x100100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0C</a:t>
            </a: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0x100100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AFE18CF-F994-AC40-8F1D-5AAB9B180120}"/>
              </a:ext>
            </a:extLst>
          </p:cNvPr>
          <p:cNvGrpSpPr/>
          <p:nvPr/>
        </p:nvGrpSpPr>
        <p:grpSpPr>
          <a:xfrm>
            <a:off x="5429250" y="3009883"/>
            <a:ext cx="2071984" cy="338554"/>
            <a:chOff x="4171950" y="2999345"/>
            <a:chExt cx="2071984" cy="33855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97EBC0B-3791-B542-942F-1AAE92E675F1}"/>
                </a:ext>
              </a:extLst>
            </p:cNvPr>
            <p:cNvSpPr txBox="1"/>
            <p:nvPr/>
          </p:nvSpPr>
          <p:spPr>
            <a:xfrm>
              <a:off x="4437029" y="2999345"/>
              <a:ext cx="18069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12 in hexadecimal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24EB45AB-8B5B-C845-9C70-86CCA4888C8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171950" y="3168622"/>
              <a:ext cx="266700" cy="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9CA67ED-4ABA-404F-A12D-2961A46F8776}"/>
              </a:ext>
            </a:extLst>
          </p:cNvPr>
          <p:cNvGrpSpPr/>
          <p:nvPr/>
        </p:nvGrpSpPr>
        <p:grpSpPr>
          <a:xfrm>
            <a:off x="5429250" y="3348437"/>
            <a:ext cx="2071984" cy="338554"/>
            <a:chOff x="4171950" y="2998496"/>
            <a:chExt cx="2071984" cy="33855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49077D1-FE7B-CB47-9717-9FE9C6920DE4}"/>
                </a:ext>
              </a:extLst>
            </p:cNvPr>
            <p:cNvSpPr txBox="1"/>
            <p:nvPr/>
          </p:nvSpPr>
          <p:spPr>
            <a:xfrm>
              <a:off x="4437029" y="2998496"/>
              <a:ext cx="18069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16 in hexadecimal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67FFAD53-9466-0A49-8CB8-9356980A9A5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171950" y="3168622"/>
              <a:ext cx="266700" cy="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B034CA3-D23E-4E41-B740-73216EF6E88F}"/>
              </a:ext>
            </a:extLst>
          </p:cNvPr>
          <p:cNvSpPr/>
          <p:nvPr/>
        </p:nvSpPr>
        <p:spPr>
          <a:xfrm>
            <a:off x="425692" y="3901782"/>
            <a:ext cx="529671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addresses are a measure of </a:t>
            </a:r>
            <a:r>
              <a:rPr lang="en-US" sz="2200" i="1" dirty="0"/>
              <a:t>bytes...</a:t>
            </a:r>
            <a:endParaRPr lang="en-US" sz="22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4274FE-E86C-7C48-8DDD-F1064FDC419E}"/>
              </a:ext>
            </a:extLst>
          </p:cNvPr>
          <p:cNvSpPr/>
          <p:nvPr/>
        </p:nvSpPr>
        <p:spPr>
          <a:xfrm>
            <a:off x="933044" y="4295038"/>
            <a:ext cx="529671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each </a:t>
            </a:r>
            <a:r>
              <a:rPr lang="en-US" sz="2200" b="1" dirty="0"/>
              <a:t>word</a:t>
            </a:r>
            <a:r>
              <a:rPr lang="en-US" sz="2200" dirty="0"/>
              <a:t> is 32 bits (4 bytes)...</a:t>
            </a:r>
            <a:endParaRPr lang="en-US" sz="2200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2BED0C-3030-9445-9C01-1065077F2C08}"/>
              </a:ext>
            </a:extLst>
          </p:cNvPr>
          <p:cNvSpPr/>
          <p:nvPr/>
        </p:nvSpPr>
        <p:spPr>
          <a:xfrm>
            <a:off x="2163246" y="4688294"/>
            <a:ext cx="65320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so each variable is given 4 bytes of space to "live."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8418748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4C75D-026B-4745-B7D9-E2DF8795B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Howdy, neighbor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467D1-0C46-544C-AAB8-DDCE75D94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2621657"/>
          </a:xfrm>
        </p:spPr>
        <p:txBody>
          <a:bodyPr/>
          <a:lstStyle/>
          <a:p>
            <a:r>
              <a:rPr lang="en-US" dirty="0"/>
              <a:t>addresses are "just numbers."</a:t>
            </a:r>
          </a:p>
          <a:p>
            <a:r>
              <a:rPr lang="en-US" dirty="0"/>
              <a:t>we can </a:t>
            </a:r>
            <a:r>
              <a:rPr lang="en-US" b="1" dirty="0"/>
              <a:t>get the address of a label</a:t>
            </a:r>
            <a:r>
              <a:rPr lang="en-US" dirty="0"/>
              <a:t> in MIPS with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</a:t>
            </a:r>
            <a:r>
              <a:rPr lang="en-US" dirty="0"/>
              <a:t>: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58605" lvl="1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la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t0, a  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# in C, t0 = &amp;a</a:t>
            </a:r>
          </a:p>
          <a:p>
            <a:pPr lvl="1"/>
            <a:r>
              <a:rPr lang="en-US" dirty="0"/>
              <a:t>now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t0</a:t>
            </a:r>
            <a:r>
              <a:rPr lang="en-US" dirty="0"/>
              <a:t> contains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dirty="0"/>
              <a:t>'s address,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0x10010000</a:t>
            </a:r>
            <a:r>
              <a:rPr lang="en-US" dirty="0"/>
              <a:t>.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</a:t>
            </a:r>
            <a:r>
              <a:rPr lang="en-US" b="1" dirty="0">
                <a:solidFill>
                  <a:srgbClr val="FF0000"/>
                </a:solidFill>
              </a:rPr>
              <a:t> does not load anything from memory!</a:t>
            </a:r>
          </a:p>
          <a:p>
            <a:r>
              <a:rPr lang="en-US" dirty="0"/>
              <a:t>if I want to </a:t>
            </a:r>
            <a:r>
              <a:rPr lang="en-US" i="1" dirty="0"/>
              <a:t>calculate</a:t>
            </a:r>
            <a:r>
              <a:rPr lang="en-US" dirty="0"/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dirty="0"/>
              <a:t>'s address from this, </a:t>
            </a:r>
            <a:r>
              <a:rPr lang="en-US" b="1" dirty="0"/>
              <a:t>what do I add?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C396AB-1372-4C40-BC55-8B73115AD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6BA44A-1759-C847-9F4B-E423C6AE8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E4B5A7F-EE45-7849-A790-4F847D40EF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089411"/>
              </p:ext>
            </p:extLst>
          </p:nvPr>
        </p:nvGraphicFramePr>
        <p:xfrm>
          <a:off x="550846" y="3194218"/>
          <a:ext cx="8042307" cy="557606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618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8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6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6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86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86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86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86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86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863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863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863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557606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01</a:t>
                      </a:r>
                    </a:p>
                  </a:txBody>
                  <a:tcPr marL="125673" marR="125673" marT="62836" marB="628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</a:p>
                  </a:txBody>
                  <a:tcPr marL="125673" marR="125673" marT="62836" marB="628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</a:p>
                  </a:txBody>
                  <a:tcPr marL="125673" marR="125673" marT="62836" marB="628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</a:p>
                  </a:txBody>
                  <a:tcPr marL="125673" marR="125673" marT="62836" marB="628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02</a:t>
                      </a:r>
                    </a:p>
                  </a:txBody>
                  <a:tcPr marL="125673" marR="125673" marT="62836" marB="628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</a:p>
                  </a:txBody>
                  <a:tcPr marL="125673" marR="125673" marT="62836" marB="628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</a:p>
                  </a:txBody>
                  <a:tcPr marL="125673" marR="125673" marT="62836" marB="628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</a:p>
                  </a:txBody>
                  <a:tcPr marL="125673" marR="125673" marT="62836" marB="628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03</a:t>
                      </a:r>
                    </a:p>
                  </a:txBody>
                  <a:tcPr marL="125673" marR="125673" marT="62836" marB="628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</a:p>
                  </a:txBody>
                  <a:tcPr marL="125673" marR="125673" marT="62836" marB="628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</a:p>
                  </a:txBody>
                  <a:tcPr marL="125673" marR="125673" marT="62836" marB="628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</a:t>
                      </a:r>
                    </a:p>
                  </a:txBody>
                  <a:tcPr marL="125673" marR="125673" marT="62836" marB="628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</a:p>
                  </a:txBody>
                  <a:tcPr marL="125673" marR="125673" marT="62836" marB="6283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0E581C09-F1D5-A34B-8387-29F03B0F41BF}"/>
              </a:ext>
            </a:extLst>
          </p:cNvPr>
          <p:cNvGrpSpPr/>
          <p:nvPr/>
        </p:nvGrpSpPr>
        <p:grpSpPr>
          <a:xfrm>
            <a:off x="376354" y="3751824"/>
            <a:ext cx="990596" cy="1467876"/>
            <a:chOff x="533404" y="2955863"/>
            <a:chExt cx="990596" cy="146787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7193E2D-C73B-6C41-AC0E-DA06EF1BB71D}"/>
                </a:ext>
              </a:extLst>
            </p:cNvPr>
            <p:cNvSpPr/>
            <p:nvPr/>
          </p:nvSpPr>
          <p:spPr>
            <a:xfrm>
              <a:off x="533404" y="3315743"/>
              <a:ext cx="990596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b="1" dirty="0"/>
                <a:t>YOU ARE HERE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D5F3AD71-BAFF-AF4A-800F-5DB07F90E0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8701" y="2955863"/>
              <a:ext cx="0" cy="38740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44A5EF8-9FFC-6341-9F1C-EE11A7D764BB}"/>
              </a:ext>
            </a:extLst>
          </p:cNvPr>
          <p:cNvGrpSpPr/>
          <p:nvPr/>
        </p:nvGrpSpPr>
        <p:grpSpPr>
          <a:xfrm>
            <a:off x="5405550" y="3762487"/>
            <a:ext cx="838203" cy="790767"/>
            <a:chOff x="609600" y="2955863"/>
            <a:chExt cx="838203" cy="79076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0013E33-2984-4D4D-BBFC-DC73D269E4EC}"/>
                </a:ext>
              </a:extLst>
            </p:cNvPr>
            <p:cNvSpPr/>
            <p:nvPr/>
          </p:nvSpPr>
          <p:spPr>
            <a:xfrm>
              <a:off x="609600" y="3315743"/>
              <a:ext cx="838203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b="1" dirty="0"/>
                <a:t>c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91C897EE-5576-654C-8B15-B8B6642CB6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8701" y="2955863"/>
              <a:ext cx="0" cy="38740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EB240DF-02A0-BA44-B7EC-A6534EB84D11}"/>
              </a:ext>
            </a:extLst>
          </p:cNvPr>
          <p:cNvSpPr/>
          <p:nvPr/>
        </p:nvSpPr>
        <p:spPr>
          <a:xfrm>
            <a:off x="1477413" y="4708353"/>
            <a:ext cx="40851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how many "doors away" is it?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1237440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46AAC-C071-E444-A223-26F860F57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== spooning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FA175-8E54-F44E-A193-5F0287B7E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2209799"/>
          </a:xfrm>
        </p:spPr>
        <p:txBody>
          <a:bodyPr/>
          <a:lstStyle/>
          <a:p>
            <a:r>
              <a:rPr lang="en-US" dirty="0"/>
              <a:t>an </a:t>
            </a:r>
            <a:r>
              <a:rPr lang="en-US" b="1" dirty="0"/>
              <a:t>array</a:t>
            </a:r>
            <a:r>
              <a:rPr lang="en-US" dirty="0"/>
              <a:t> is a </a:t>
            </a:r>
            <a:r>
              <a:rPr lang="en-US" b="1" dirty="0"/>
              <a:t>sequence of variables</a:t>
            </a:r>
            <a:r>
              <a:rPr lang="en-US" dirty="0"/>
              <a:t> where:</a:t>
            </a:r>
          </a:p>
          <a:p>
            <a:pPr lvl="1"/>
            <a:r>
              <a:rPr lang="en-US" dirty="0"/>
              <a:t>each variable is the same </a:t>
            </a:r>
            <a:r>
              <a:rPr lang="en-US" b="1" dirty="0"/>
              <a:t>type, </a:t>
            </a:r>
            <a:r>
              <a:rPr lang="en-US" dirty="0"/>
              <a:t>and therefore the </a:t>
            </a:r>
            <a:r>
              <a:rPr lang="en-US" b="1" dirty="0">
                <a:solidFill>
                  <a:srgbClr val="FF0000"/>
                </a:solidFill>
              </a:rPr>
              <a:t>same size.</a:t>
            </a:r>
          </a:p>
          <a:p>
            <a:pPr lvl="1"/>
            <a:r>
              <a:rPr lang="en-US" dirty="0"/>
              <a:t>so, they are </a:t>
            </a:r>
            <a:r>
              <a:rPr lang="en-US" b="1" dirty="0">
                <a:solidFill>
                  <a:srgbClr val="FF0000"/>
                </a:solidFill>
              </a:rPr>
              <a:t>equidistant</a:t>
            </a:r>
            <a:r>
              <a:rPr lang="en-US" b="1" dirty="0"/>
              <a:t> </a:t>
            </a:r>
            <a:r>
              <a:rPr lang="en-US" dirty="0"/>
              <a:t>in memory.</a:t>
            </a:r>
          </a:p>
          <a:p>
            <a:r>
              <a:rPr lang="en-US" dirty="0"/>
              <a:t>each array slot's address can be calculated by:</a:t>
            </a:r>
          </a:p>
          <a:p>
            <a:pPr lvl="1"/>
            <a:r>
              <a:rPr lang="en-US" dirty="0"/>
              <a:t>starting at the </a:t>
            </a:r>
            <a:r>
              <a:rPr lang="en-US" b="1" dirty="0"/>
              <a:t>first (0</a:t>
            </a:r>
            <a:r>
              <a:rPr lang="en-US" b="1" baseline="30000" dirty="0"/>
              <a:t>th</a:t>
            </a:r>
            <a:r>
              <a:rPr lang="en-US" b="1" dirty="0"/>
              <a:t>) variable's address;</a:t>
            </a:r>
          </a:p>
          <a:p>
            <a:pPr lvl="1"/>
            <a:r>
              <a:rPr lang="en-US" dirty="0"/>
              <a:t>then adding a </a:t>
            </a:r>
            <a:r>
              <a:rPr lang="en-US" b="1" dirty="0"/>
              <a:t>multiple of the size</a:t>
            </a:r>
            <a:r>
              <a:rPr lang="en-US" dirty="0"/>
              <a:t> of one variable.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504ED-2DB9-D543-A11C-AF02827D1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0079A4-67E3-FD47-8FAA-9B93E6483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8200" y="5296960"/>
            <a:ext cx="685800" cy="304271"/>
          </a:xfrm>
        </p:spPr>
        <p:txBody>
          <a:bodyPr/>
          <a:lstStyle/>
          <a:p>
            <a:fld id="{3552B95B-556F-44BD-91A5-D80C1B9E2BB3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748C721-F5A1-FD40-B39B-E750706D0E7D}"/>
              </a:ext>
            </a:extLst>
          </p:cNvPr>
          <p:cNvGrpSpPr/>
          <p:nvPr/>
        </p:nvGrpSpPr>
        <p:grpSpPr>
          <a:xfrm>
            <a:off x="293636" y="2701491"/>
            <a:ext cx="8507464" cy="1848450"/>
            <a:chOff x="1053732" y="1181100"/>
            <a:chExt cx="6992494" cy="224739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E363F90-3082-B34D-B0C5-5CD6B055D60E}"/>
                </a:ext>
              </a:extLst>
            </p:cNvPr>
            <p:cNvGrpSpPr/>
            <p:nvPr/>
          </p:nvGrpSpPr>
          <p:grpSpPr>
            <a:xfrm>
              <a:off x="1097774" y="1181100"/>
              <a:ext cx="1389694" cy="2247396"/>
              <a:chOff x="1676400" y="1333500"/>
              <a:chExt cx="1083733" cy="1752600"/>
            </a:xfrm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4292A479-9AB0-4C49-8003-7F64FB69BFE1}"/>
                  </a:ext>
                </a:extLst>
              </p:cNvPr>
              <p:cNvGrpSpPr/>
              <p:nvPr/>
            </p:nvGrpSpPr>
            <p:grpSpPr>
              <a:xfrm>
                <a:off x="1676400" y="1333500"/>
                <a:ext cx="1083733" cy="1752600"/>
                <a:chOff x="1905000" y="1181100"/>
                <a:chExt cx="1083733" cy="1752600"/>
              </a:xfrm>
              <a:solidFill>
                <a:srgbClr val="FFF0E1"/>
              </a:solidFill>
            </p:grpSpPr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41425B06-675A-2B49-BF74-EA3A53FB957C}"/>
                    </a:ext>
                  </a:extLst>
                </p:cNvPr>
                <p:cNvSpPr/>
                <p:nvPr/>
              </p:nvSpPr>
              <p:spPr>
                <a:xfrm>
                  <a:off x="1905000" y="1632656"/>
                  <a:ext cx="1083733" cy="1301044"/>
                </a:xfrm>
                <a:prstGeom prst="rect">
                  <a:avLst/>
                </a:prstGeom>
                <a:grp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Triangle 35">
                  <a:extLst>
                    <a:ext uri="{FF2B5EF4-FFF2-40B4-BE49-F238E27FC236}">
                      <a16:creationId xmlns:a16="http://schemas.microsoft.com/office/drawing/2014/main" id="{0A07CB48-DB91-E441-AB54-76BDE65AAD09}"/>
                    </a:ext>
                  </a:extLst>
                </p:cNvPr>
                <p:cNvSpPr/>
                <p:nvPr/>
              </p:nvSpPr>
              <p:spPr>
                <a:xfrm>
                  <a:off x="1905000" y="1181100"/>
                  <a:ext cx="1083733" cy="451556"/>
                </a:xfrm>
                <a:prstGeom prst="triangle">
                  <a:avLst/>
                </a:prstGeom>
                <a:grp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0E1FDC87-5442-0F49-8DD9-23841E55DDA8}"/>
                  </a:ext>
                </a:extLst>
              </p:cNvPr>
              <p:cNvSpPr/>
              <p:nvPr/>
            </p:nvSpPr>
            <p:spPr>
              <a:xfrm>
                <a:off x="2065866" y="2476500"/>
                <a:ext cx="304800" cy="609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4AB13F8-D54F-4A4F-9962-736D4385CF09}"/>
                </a:ext>
              </a:extLst>
            </p:cNvPr>
            <p:cNvGrpSpPr/>
            <p:nvPr/>
          </p:nvGrpSpPr>
          <p:grpSpPr>
            <a:xfrm>
              <a:off x="2487466" y="1181100"/>
              <a:ext cx="1389694" cy="2247396"/>
              <a:chOff x="1676400" y="1333500"/>
              <a:chExt cx="1083733" cy="1752600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CA6F5E7B-FBF6-B146-84E5-4B2D1C274549}"/>
                  </a:ext>
                </a:extLst>
              </p:cNvPr>
              <p:cNvGrpSpPr/>
              <p:nvPr/>
            </p:nvGrpSpPr>
            <p:grpSpPr>
              <a:xfrm>
                <a:off x="1676400" y="1333500"/>
                <a:ext cx="1083733" cy="1752600"/>
                <a:chOff x="1905000" y="1181100"/>
                <a:chExt cx="1083733" cy="1752600"/>
              </a:xfrm>
              <a:solidFill>
                <a:srgbClr val="FFF0E1"/>
              </a:solidFill>
            </p:grpSpPr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B43C0EA4-6B8C-3744-9356-F4F6D7B50F92}"/>
                    </a:ext>
                  </a:extLst>
                </p:cNvPr>
                <p:cNvSpPr/>
                <p:nvPr/>
              </p:nvSpPr>
              <p:spPr>
                <a:xfrm>
                  <a:off x="1905000" y="1632656"/>
                  <a:ext cx="1083733" cy="1301044"/>
                </a:xfrm>
                <a:prstGeom prst="rect">
                  <a:avLst/>
                </a:prstGeom>
                <a:solidFill>
                  <a:srgbClr val="F1FDE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Triangle 31">
                  <a:extLst>
                    <a:ext uri="{FF2B5EF4-FFF2-40B4-BE49-F238E27FC236}">
                      <a16:creationId xmlns:a16="http://schemas.microsoft.com/office/drawing/2014/main" id="{AAE7E451-65BE-A541-B059-56AE58E47F4C}"/>
                    </a:ext>
                  </a:extLst>
                </p:cNvPr>
                <p:cNvSpPr/>
                <p:nvPr/>
              </p:nvSpPr>
              <p:spPr>
                <a:xfrm>
                  <a:off x="1905000" y="1181100"/>
                  <a:ext cx="1083733" cy="451556"/>
                </a:xfrm>
                <a:prstGeom prst="triangle">
                  <a:avLst/>
                </a:prstGeom>
                <a:solidFill>
                  <a:srgbClr val="F1FDE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26015056-AA90-C641-9E1F-5831560E4987}"/>
                  </a:ext>
                </a:extLst>
              </p:cNvPr>
              <p:cNvSpPr/>
              <p:nvPr/>
            </p:nvSpPr>
            <p:spPr>
              <a:xfrm>
                <a:off x="2065866" y="2476500"/>
                <a:ext cx="304800" cy="609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A919A8B-7EE4-3F4C-9964-9F95EE8CE6DD}"/>
                </a:ext>
              </a:extLst>
            </p:cNvPr>
            <p:cNvGrpSpPr/>
            <p:nvPr/>
          </p:nvGrpSpPr>
          <p:grpSpPr>
            <a:xfrm>
              <a:off x="3877158" y="1181100"/>
              <a:ext cx="1389694" cy="2247396"/>
              <a:chOff x="1676400" y="1333500"/>
              <a:chExt cx="1083733" cy="1752600"/>
            </a:xfrm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63316B52-B92B-8149-847F-2AE5792F0E8C}"/>
                  </a:ext>
                </a:extLst>
              </p:cNvPr>
              <p:cNvGrpSpPr/>
              <p:nvPr/>
            </p:nvGrpSpPr>
            <p:grpSpPr>
              <a:xfrm>
                <a:off x="1676400" y="1333500"/>
                <a:ext cx="1083733" cy="1752600"/>
                <a:chOff x="1905000" y="1181100"/>
                <a:chExt cx="1083733" cy="1752600"/>
              </a:xfrm>
              <a:solidFill>
                <a:srgbClr val="FFF0E1"/>
              </a:solidFill>
            </p:grpSpPr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A69CD7F7-2A83-394B-BBA5-A7129E1E1FA3}"/>
                    </a:ext>
                  </a:extLst>
                </p:cNvPr>
                <p:cNvSpPr/>
                <p:nvPr/>
              </p:nvSpPr>
              <p:spPr>
                <a:xfrm>
                  <a:off x="1905000" y="1632656"/>
                  <a:ext cx="1083733" cy="1301044"/>
                </a:xfrm>
                <a:prstGeom prst="rect">
                  <a:avLst/>
                </a:prstGeom>
                <a:solidFill>
                  <a:srgbClr val="E1FDF5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Triangle 27">
                  <a:extLst>
                    <a:ext uri="{FF2B5EF4-FFF2-40B4-BE49-F238E27FC236}">
                      <a16:creationId xmlns:a16="http://schemas.microsoft.com/office/drawing/2014/main" id="{95401AC2-1EEC-7442-AEEC-E5113BF28E21}"/>
                    </a:ext>
                  </a:extLst>
                </p:cNvPr>
                <p:cNvSpPr/>
                <p:nvPr/>
              </p:nvSpPr>
              <p:spPr>
                <a:xfrm>
                  <a:off x="1905000" y="1181100"/>
                  <a:ext cx="1083733" cy="451556"/>
                </a:xfrm>
                <a:prstGeom prst="triangle">
                  <a:avLst/>
                </a:prstGeom>
                <a:solidFill>
                  <a:srgbClr val="E1FDF5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3C35FB4F-3BF8-CB4C-8EF3-57BE848DE98E}"/>
                  </a:ext>
                </a:extLst>
              </p:cNvPr>
              <p:cNvSpPr/>
              <p:nvPr/>
            </p:nvSpPr>
            <p:spPr>
              <a:xfrm>
                <a:off x="2065866" y="2476500"/>
                <a:ext cx="304800" cy="609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2F5D86AB-10AD-7E40-BDD5-9EF6FDF2A9D1}"/>
                </a:ext>
              </a:extLst>
            </p:cNvPr>
            <p:cNvGrpSpPr/>
            <p:nvPr/>
          </p:nvGrpSpPr>
          <p:grpSpPr>
            <a:xfrm>
              <a:off x="6656532" y="1181100"/>
              <a:ext cx="1389694" cy="2247396"/>
              <a:chOff x="1676400" y="1333500"/>
              <a:chExt cx="1083733" cy="1752600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E6B035B5-CD5F-174C-BE49-7ED02F136DCA}"/>
                  </a:ext>
                </a:extLst>
              </p:cNvPr>
              <p:cNvGrpSpPr/>
              <p:nvPr/>
            </p:nvGrpSpPr>
            <p:grpSpPr>
              <a:xfrm>
                <a:off x="1676400" y="1333500"/>
                <a:ext cx="1083733" cy="1752600"/>
                <a:chOff x="1905000" y="1181100"/>
                <a:chExt cx="1083733" cy="1752600"/>
              </a:xfrm>
              <a:solidFill>
                <a:srgbClr val="FFF0E1"/>
              </a:solidFill>
            </p:grpSpPr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027F4A1C-54C3-B741-A3BD-C556D6775B0E}"/>
                    </a:ext>
                  </a:extLst>
                </p:cNvPr>
                <p:cNvSpPr/>
                <p:nvPr/>
              </p:nvSpPr>
              <p:spPr>
                <a:xfrm>
                  <a:off x="1905000" y="1632656"/>
                  <a:ext cx="1083733" cy="1301044"/>
                </a:xfrm>
                <a:prstGeom prst="rect">
                  <a:avLst/>
                </a:prstGeom>
                <a:grp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Triangle 23">
                  <a:extLst>
                    <a:ext uri="{FF2B5EF4-FFF2-40B4-BE49-F238E27FC236}">
                      <a16:creationId xmlns:a16="http://schemas.microsoft.com/office/drawing/2014/main" id="{4E1EB56E-0EB3-A34E-AD8A-F7F7DE08BD31}"/>
                    </a:ext>
                  </a:extLst>
                </p:cNvPr>
                <p:cNvSpPr/>
                <p:nvPr/>
              </p:nvSpPr>
              <p:spPr>
                <a:xfrm>
                  <a:off x="1905000" y="1181100"/>
                  <a:ext cx="1083733" cy="451556"/>
                </a:xfrm>
                <a:prstGeom prst="triangle">
                  <a:avLst/>
                </a:prstGeom>
                <a:solidFill>
                  <a:srgbClr val="FFF0E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555E27E-D3AD-DB4E-AEAF-23C09C9F1111}"/>
                  </a:ext>
                </a:extLst>
              </p:cNvPr>
              <p:cNvSpPr/>
              <p:nvPr/>
            </p:nvSpPr>
            <p:spPr>
              <a:xfrm>
                <a:off x="2065866" y="2476500"/>
                <a:ext cx="304800" cy="609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C8B4BF1-D0C0-E14E-A064-F19866BE8B4D}"/>
                </a:ext>
              </a:extLst>
            </p:cNvPr>
            <p:cNvGrpSpPr/>
            <p:nvPr/>
          </p:nvGrpSpPr>
          <p:grpSpPr>
            <a:xfrm>
              <a:off x="5266846" y="1181100"/>
              <a:ext cx="1389694" cy="2247396"/>
              <a:chOff x="1676400" y="1333500"/>
              <a:chExt cx="1083733" cy="1752600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0164FA0A-8996-3746-B208-E4B379566D78}"/>
                  </a:ext>
                </a:extLst>
              </p:cNvPr>
              <p:cNvGrpSpPr/>
              <p:nvPr/>
            </p:nvGrpSpPr>
            <p:grpSpPr>
              <a:xfrm>
                <a:off x="1676400" y="1333500"/>
                <a:ext cx="1083733" cy="1752600"/>
                <a:chOff x="1905000" y="1181100"/>
                <a:chExt cx="1083733" cy="1752600"/>
              </a:xfrm>
              <a:solidFill>
                <a:srgbClr val="FFF0E1"/>
              </a:solidFill>
            </p:grpSpPr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0C706D8D-68BF-1044-98FE-73775176F3E3}"/>
                    </a:ext>
                  </a:extLst>
                </p:cNvPr>
                <p:cNvSpPr/>
                <p:nvPr/>
              </p:nvSpPr>
              <p:spPr>
                <a:xfrm>
                  <a:off x="1905000" y="1632656"/>
                  <a:ext cx="1083733" cy="1301044"/>
                </a:xfrm>
                <a:prstGeom prst="rect">
                  <a:avLst/>
                </a:prstGeom>
                <a:solidFill>
                  <a:srgbClr val="D4A69A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Triangle 19">
                  <a:extLst>
                    <a:ext uri="{FF2B5EF4-FFF2-40B4-BE49-F238E27FC236}">
                      <a16:creationId xmlns:a16="http://schemas.microsoft.com/office/drawing/2014/main" id="{A566899E-E511-C14A-B20A-BC340568A5CF}"/>
                    </a:ext>
                  </a:extLst>
                </p:cNvPr>
                <p:cNvSpPr/>
                <p:nvPr/>
              </p:nvSpPr>
              <p:spPr>
                <a:xfrm>
                  <a:off x="1905000" y="1181100"/>
                  <a:ext cx="1083733" cy="451556"/>
                </a:xfrm>
                <a:prstGeom prst="triangle">
                  <a:avLst/>
                </a:prstGeom>
                <a:solidFill>
                  <a:srgbClr val="D4A69A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0861DE7-E9D6-6C44-826C-80579C6253DC}"/>
                  </a:ext>
                </a:extLst>
              </p:cNvPr>
              <p:cNvSpPr/>
              <p:nvPr/>
            </p:nvSpPr>
            <p:spPr>
              <a:xfrm>
                <a:off x="2065866" y="2476500"/>
                <a:ext cx="304800" cy="609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5664B49-A8FF-E14F-9F26-F2A0F76FD88F}"/>
                </a:ext>
              </a:extLst>
            </p:cNvPr>
            <p:cNvSpPr txBox="1"/>
            <p:nvPr/>
          </p:nvSpPr>
          <p:spPr>
            <a:xfrm>
              <a:off x="1053732" y="2194208"/>
              <a:ext cx="1477782" cy="4864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0x10010000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F11B96C-9910-3A48-B81E-F4A931D7F438}"/>
                </a:ext>
              </a:extLst>
            </p:cNvPr>
            <p:cNvSpPr txBox="1"/>
            <p:nvPr/>
          </p:nvSpPr>
          <p:spPr>
            <a:xfrm>
              <a:off x="2502984" y="2194450"/>
              <a:ext cx="1358656" cy="4864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0x10010004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C932DEF-7587-F34C-A07D-A0625969CCFC}"/>
                </a:ext>
              </a:extLst>
            </p:cNvPr>
            <p:cNvSpPr txBox="1"/>
            <p:nvPr/>
          </p:nvSpPr>
          <p:spPr>
            <a:xfrm>
              <a:off x="3892664" y="2194208"/>
              <a:ext cx="1358656" cy="4864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0x10010008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2B94D0A-CB43-8741-8767-4D1312BC9E76}"/>
                </a:ext>
              </a:extLst>
            </p:cNvPr>
            <p:cNvSpPr txBox="1"/>
            <p:nvPr/>
          </p:nvSpPr>
          <p:spPr>
            <a:xfrm>
              <a:off x="5277073" y="2193967"/>
              <a:ext cx="1369197" cy="4864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0x1001000C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FA10AA5-4694-6344-931B-F5211E76E294}"/>
                </a:ext>
              </a:extLst>
            </p:cNvPr>
            <p:cNvSpPr txBox="1"/>
            <p:nvPr/>
          </p:nvSpPr>
          <p:spPr>
            <a:xfrm>
              <a:off x="6672024" y="2193726"/>
              <a:ext cx="1358656" cy="4864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0x10010010</a:t>
              </a: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960C964D-BC9A-4F4E-96BD-0AF34BDA1A10}"/>
              </a:ext>
            </a:extLst>
          </p:cNvPr>
          <p:cNvSpPr/>
          <p:nvPr/>
        </p:nvSpPr>
        <p:spPr>
          <a:xfrm>
            <a:off x="690302" y="4588541"/>
            <a:ext cx="10046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a[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F60C1AD-892E-D84E-8CFA-4B3D50F40924}"/>
              </a:ext>
            </a:extLst>
          </p:cNvPr>
          <p:cNvSpPr/>
          <p:nvPr/>
        </p:nvSpPr>
        <p:spPr>
          <a:xfrm>
            <a:off x="2381080" y="4588541"/>
            <a:ext cx="10046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a[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22224AA-5527-D744-A77D-0E769637609D}"/>
              </a:ext>
            </a:extLst>
          </p:cNvPr>
          <p:cNvSpPr/>
          <p:nvPr/>
        </p:nvSpPr>
        <p:spPr>
          <a:xfrm>
            <a:off x="4071858" y="4588541"/>
            <a:ext cx="10046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a[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6195941-9100-EC4F-AC44-536721A81012}"/>
              </a:ext>
            </a:extLst>
          </p:cNvPr>
          <p:cNvSpPr/>
          <p:nvPr/>
        </p:nvSpPr>
        <p:spPr>
          <a:xfrm>
            <a:off x="5762636" y="4588541"/>
            <a:ext cx="10046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a[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D43DC2C-1EA2-4C49-9331-DA620FF41BA7}"/>
              </a:ext>
            </a:extLst>
          </p:cNvPr>
          <p:cNvSpPr/>
          <p:nvPr/>
        </p:nvSpPr>
        <p:spPr>
          <a:xfrm>
            <a:off x="7453414" y="4588541"/>
            <a:ext cx="10046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a[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7421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F3300-C424-5545-B414-C44356CB2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Why</a:t>
            </a:r>
            <a:r>
              <a:rPr lang="en-US" dirty="0"/>
              <a:t> do we do this?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2CEA5-7C70-DA42-8163-1D9C2FAE2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95301"/>
          </a:xfrm>
        </p:spPr>
        <p:txBody>
          <a:bodyPr/>
          <a:lstStyle/>
          <a:p>
            <a:r>
              <a:rPr lang="en-US" dirty="0"/>
              <a:t>we represent them like this because it's </a:t>
            </a:r>
            <a:r>
              <a:rPr lang="en-US" b="1" dirty="0"/>
              <a:t>fast.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183E3-8837-BE4F-BCD6-9D68799A7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F35BF7-1523-6F46-8954-6BECA902D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79E00C-6DE6-0B4C-AF07-78BC6EB61F56}"/>
              </a:ext>
            </a:extLst>
          </p:cNvPr>
          <p:cNvSpPr/>
          <p:nvPr/>
        </p:nvSpPr>
        <p:spPr>
          <a:xfrm>
            <a:off x="609600" y="990602"/>
            <a:ext cx="7848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it doesn't matter if you're accessing the </a:t>
            </a:r>
            <a:r>
              <a:rPr lang="en-US" sz="2200" b="1" dirty="0"/>
              <a:t>1</a:t>
            </a:r>
            <a:r>
              <a:rPr lang="en-US" sz="2200" b="1" baseline="30000" dirty="0"/>
              <a:t>st</a:t>
            </a:r>
            <a:r>
              <a:rPr lang="en-US" sz="2200" dirty="0"/>
              <a:t>, or the </a:t>
            </a:r>
            <a:r>
              <a:rPr lang="en-US" sz="2200" b="1" dirty="0"/>
              <a:t>5</a:t>
            </a:r>
            <a:r>
              <a:rPr lang="en-US" sz="2200" b="1" baseline="30000" dirty="0"/>
              <a:t>th</a:t>
            </a:r>
            <a:r>
              <a:rPr lang="en-US" sz="2200" dirty="0"/>
              <a:t>, or the </a:t>
            </a:r>
            <a:r>
              <a:rPr lang="en-US" sz="2200" b="1" dirty="0"/>
              <a:t>5000</a:t>
            </a:r>
            <a:r>
              <a:rPr lang="en-US" sz="2200" b="1" baseline="30000" dirty="0"/>
              <a:t>th</a:t>
            </a:r>
            <a:r>
              <a:rPr lang="en-US" sz="2200" dirty="0"/>
              <a:t> element, the </a:t>
            </a:r>
            <a:r>
              <a:rPr lang="en-US" sz="2200" b="1" dirty="0"/>
              <a:t>address calculation</a:t>
            </a:r>
            <a:r>
              <a:rPr lang="en-US" sz="2200" dirty="0"/>
              <a:t> is always the same: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74BD391-C1B6-B444-96BD-4470F456D99D}"/>
              </a:ext>
            </a:extLst>
          </p:cNvPr>
          <p:cNvGrpSpPr/>
          <p:nvPr/>
        </p:nvGrpSpPr>
        <p:grpSpPr>
          <a:xfrm>
            <a:off x="304800" y="1668474"/>
            <a:ext cx="8534400" cy="1768452"/>
            <a:chOff x="76200" y="1743799"/>
            <a:chExt cx="8534400" cy="1768452"/>
          </a:xfrm>
        </p:grpSpPr>
        <p:sp>
          <p:nvSpPr>
            <p:cNvPr id="9" name="32-Point Star 8">
              <a:extLst>
                <a:ext uri="{FF2B5EF4-FFF2-40B4-BE49-F238E27FC236}">
                  <a16:creationId xmlns:a16="http://schemas.microsoft.com/office/drawing/2014/main" id="{9881C4C2-6E2F-8E47-9B36-A74FAC487CD3}"/>
                </a:ext>
              </a:extLst>
            </p:cNvPr>
            <p:cNvSpPr/>
            <p:nvPr/>
          </p:nvSpPr>
          <p:spPr>
            <a:xfrm>
              <a:off x="76200" y="1743799"/>
              <a:ext cx="8534400" cy="1768452"/>
            </a:xfrm>
            <a:prstGeom prst="star32">
              <a:avLst>
                <a:gd name="adj" fmla="val 31702"/>
              </a:avLst>
            </a:prstGeom>
            <a:solidFill>
              <a:srgbClr val="FFE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F0FF277-EB3E-5B49-B4FB-BF1F28A88B08}"/>
                </a:ext>
              </a:extLst>
            </p:cNvPr>
            <p:cNvSpPr/>
            <p:nvPr/>
          </p:nvSpPr>
          <p:spPr>
            <a:xfrm>
              <a:off x="762000" y="2212527"/>
              <a:ext cx="71628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000" b="1" dirty="0">
                  <a:solidFill>
                    <a:srgbClr val="FF0000"/>
                  </a:solidFill>
                  <a:cs typeface="Consolas" panose="020B0609020204030204" pitchFamily="49" charset="0"/>
                </a:rPr>
                <a:t>the address of A[i] is A + </a:t>
              </a:r>
              <a:r>
                <a:rPr lang="en-US" sz="4000" b="1" dirty="0" err="1">
                  <a:solidFill>
                    <a:srgbClr val="FF0000"/>
                  </a:solidFill>
                  <a:cs typeface="Consolas" panose="020B0609020204030204" pitchFamily="49" charset="0"/>
                </a:rPr>
                <a:t>S⋅i</a:t>
              </a:r>
              <a:endParaRPr lang="en-US" sz="4000" b="1" dirty="0">
                <a:solidFill>
                  <a:srgbClr val="FF0000"/>
                </a:solidFill>
                <a:cs typeface="Consolas" panose="020B0609020204030204" pitchFamily="49" charset="0"/>
              </a:endParaRP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12882A9-2F71-E844-996F-A68219A74275}"/>
              </a:ext>
            </a:extLst>
          </p:cNvPr>
          <p:cNvSpPr/>
          <p:nvPr/>
        </p:nvSpPr>
        <p:spPr>
          <a:xfrm>
            <a:off x="723900" y="3311268"/>
            <a:ext cx="63627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where </a:t>
            </a:r>
            <a:r>
              <a:rPr lang="en-US" sz="2200" b="1" dirty="0">
                <a:solidFill>
                  <a:srgbClr val="FF0000"/>
                </a:solidFill>
              </a:rPr>
              <a:t>A</a:t>
            </a:r>
            <a:r>
              <a:rPr lang="en-US" sz="2200" dirty="0"/>
              <a:t> is the </a:t>
            </a:r>
            <a:r>
              <a:rPr lang="en-US" sz="2200" b="1" i="1" dirty="0">
                <a:solidFill>
                  <a:srgbClr val="FF0000"/>
                </a:solidFill>
              </a:rPr>
              <a:t>A</a:t>
            </a:r>
            <a:r>
              <a:rPr lang="en-US" sz="2200" b="1" i="1" dirty="0"/>
              <a:t>rray's </a:t>
            </a:r>
            <a:r>
              <a:rPr lang="en-US" sz="2200" b="1" i="1" dirty="0">
                <a:solidFill>
                  <a:srgbClr val="FF0000"/>
                </a:solidFill>
              </a:rPr>
              <a:t>A</a:t>
            </a:r>
            <a:r>
              <a:rPr lang="en-US" sz="2200" b="1" i="1" dirty="0"/>
              <a:t>ddress</a:t>
            </a:r>
            <a:r>
              <a:rPr lang="en-US" sz="1800" b="1" i="1" dirty="0"/>
              <a:t> </a:t>
            </a:r>
            <a:r>
              <a:rPr lang="en-US" sz="1800" dirty="0"/>
              <a:t>(address of item 0)</a:t>
            </a:r>
            <a:r>
              <a:rPr lang="en-US" sz="2200" dirty="0"/>
              <a:t>…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C3EC82-185D-504A-B03A-234D2E49E368}"/>
              </a:ext>
            </a:extLst>
          </p:cNvPr>
          <p:cNvSpPr/>
          <p:nvPr/>
        </p:nvSpPr>
        <p:spPr>
          <a:xfrm>
            <a:off x="1550870" y="3678897"/>
            <a:ext cx="515473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S</a:t>
            </a:r>
            <a:r>
              <a:rPr lang="en-US" sz="2200" dirty="0"/>
              <a:t> is the </a:t>
            </a:r>
            <a:r>
              <a:rPr lang="en-US" sz="2200" b="1" i="1" dirty="0">
                <a:solidFill>
                  <a:srgbClr val="FF0000"/>
                </a:solidFill>
              </a:rPr>
              <a:t>S</a:t>
            </a:r>
            <a:r>
              <a:rPr lang="en-US" sz="2200" b="1" i="1" dirty="0"/>
              <a:t>ize</a:t>
            </a:r>
            <a:r>
              <a:rPr lang="en-US" sz="2200" b="1" dirty="0"/>
              <a:t> </a:t>
            </a:r>
            <a:r>
              <a:rPr lang="en-US" sz="2200" dirty="0"/>
              <a:t>of each item</a:t>
            </a:r>
            <a:r>
              <a:rPr lang="en-US" sz="2200" b="1" dirty="0"/>
              <a:t> </a:t>
            </a:r>
            <a:r>
              <a:rPr lang="en-US" sz="2200" b="1" dirty="0">
                <a:solidFill>
                  <a:srgbClr val="FF0000"/>
                </a:solidFill>
              </a:rPr>
              <a:t>in bytes…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E67985-F58C-2548-B3D3-022E47D8361C}"/>
              </a:ext>
            </a:extLst>
          </p:cNvPr>
          <p:cNvSpPr/>
          <p:nvPr/>
        </p:nvSpPr>
        <p:spPr>
          <a:xfrm>
            <a:off x="1068404" y="4046526"/>
            <a:ext cx="682832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and </a:t>
            </a:r>
            <a:r>
              <a:rPr lang="en-US" sz="2200" b="1" dirty="0">
                <a:solidFill>
                  <a:srgbClr val="FF0000"/>
                </a:solidFill>
              </a:rPr>
              <a:t>i</a:t>
            </a:r>
            <a:r>
              <a:rPr lang="en-US" sz="2200" dirty="0"/>
              <a:t> is the </a:t>
            </a:r>
            <a:r>
              <a:rPr lang="en-US" sz="2200" b="1" i="1" dirty="0">
                <a:solidFill>
                  <a:srgbClr val="FF0000"/>
                </a:solidFill>
              </a:rPr>
              <a:t>i</a:t>
            </a:r>
            <a:r>
              <a:rPr lang="en-US" sz="2200" b="1" i="1" dirty="0"/>
              <a:t>ndex</a:t>
            </a:r>
            <a:r>
              <a:rPr lang="en-US" sz="2200" b="1" dirty="0"/>
              <a:t> </a:t>
            </a:r>
            <a:r>
              <a:rPr lang="en-US" sz="2200" dirty="0"/>
              <a:t>of the item</a:t>
            </a:r>
            <a:r>
              <a:rPr lang="en-US" sz="2200" b="1" dirty="0"/>
              <a:t> </a:t>
            </a:r>
            <a:r>
              <a:rPr lang="en-US" sz="2200" dirty="0"/>
              <a:t>you want to access.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601BB3-9538-954B-A68C-1DE62E19C9C4}"/>
              </a:ext>
            </a:extLst>
          </p:cNvPr>
          <p:cNvSpPr/>
          <p:nvPr/>
        </p:nvSpPr>
        <p:spPr>
          <a:xfrm>
            <a:off x="1499335" y="4566340"/>
            <a:ext cx="629773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this calculation can be done in </a:t>
            </a:r>
            <a:r>
              <a:rPr lang="en-US" sz="2200" b="1" dirty="0"/>
              <a:t>constant time.</a:t>
            </a:r>
            <a:endParaRPr lang="en-US" sz="2200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611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1_02 - C - Basics">
  <a:themeElements>
    <a:clrScheme name="Custom 2">
      <a:dk1>
        <a:srgbClr val="000000"/>
      </a:dk1>
      <a:lt1>
        <a:srgbClr val="FFFFFF"/>
      </a:lt1>
      <a:dk2>
        <a:srgbClr val="3B481E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Segoe WP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fall_2017" id="{93D034CE-FEB5-4D4D-96F7-6B7F8A5EB99A}" vid="{194AE869-5029-ED49-81EA-C574BDDBE6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18092</TotalTime>
  <Words>2505</Words>
  <Application>Microsoft Macintosh PowerPoint</Application>
  <PresentationFormat>On-screen Show (16:10)</PresentationFormat>
  <Paragraphs>485</Paragraphs>
  <Slides>28</Slides>
  <Notes>22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Consolas</vt:lpstr>
      <vt:lpstr>Courier New</vt:lpstr>
      <vt:lpstr>Segoe UI</vt:lpstr>
      <vt:lpstr>Segoe WP Semibold</vt:lpstr>
      <vt:lpstr>Trebuchet MS</vt:lpstr>
      <vt:lpstr>Wingdings</vt:lpstr>
      <vt:lpstr>1_02 - C - Basics</vt:lpstr>
      <vt:lpstr>Arrays</vt:lpstr>
      <vt:lpstr>Class announcements</vt:lpstr>
      <vt:lpstr>Arrays</vt:lpstr>
      <vt:lpstr>What's an array?</vt:lpstr>
      <vt:lpstr>All made out of ticky-tacky</vt:lpstr>
      <vt:lpstr>Declaring multiple variables</vt:lpstr>
      <vt:lpstr>Howdy, neighbor</vt:lpstr>
      <vt:lpstr>Arrays == spooning variables</vt:lpstr>
      <vt:lpstr>Why do we do this?</vt:lpstr>
      <vt:lpstr>Arrays in MIPS</vt:lpstr>
      <vt:lpstr>Making an array (animated)</vt:lpstr>
      <vt:lpstr>Intermission: for loops</vt:lpstr>
      <vt:lpstr>Array address calculation</vt:lpstr>
      <vt:lpstr>Loads and stores to calculated addresses</vt:lpstr>
      <vt:lpstr>But that's kind of a pain, huh.</vt:lpstr>
      <vt:lpstr>I’m just gonna drill this in here</vt:lpstr>
      <vt:lpstr>Alignment</vt:lpstr>
      <vt:lpstr>*bonk*</vt:lpstr>
      <vt:lpstr>*bonk*, but in MIPS</vt:lpstr>
      <vt:lpstr>Uh oh, another glowing definition</vt:lpstr>
      <vt:lpstr>Why does alignment exist?</vt:lpstr>
      <vt:lpstr>Accessing non-word variables</vt:lpstr>
      <vt:lpstr>Remember extension?</vt:lpstr>
      <vt:lpstr>Storing bytes and half-words</vt:lpstr>
      <vt:lpstr>Endianness</vt:lpstr>
      <vt:lpstr>A matter of perspective</vt:lpstr>
      <vt:lpstr>Endianness</vt:lpstr>
      <vt:lpstr>Which is better: little or big?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Computer Organization and Assembly!</dc:title>
  <dc:creator>Billingsley, Jarrett F</dc:creator>
  <cp:lastModifiedBy>Billingsley, Jarrett F</cp:lastModifiedBy>
  <cp:revision>353</cp:revision>
  <cp:lastPrinted>2017-09-07T03:08:04Z</cp:lastPrinted>
  <dcterms:created xsi:type="dcterms:W3CDTF">2017-08-16T23:52:35Z</dcterms:created>
  <dcterms:modified xsi:type="dcterms:W3CDTF">2024-01-31T21:08:29Z</dcterms:modified>
</cp:coreProperties>
</file>